
<file path=[Content_Types].xml><?xml version="1.0" encoding="utf-8"?>
<Types xmlns="http://schemas.openxmlformats.org/package/2006/content-types"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&#65279;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60000" cy="10692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&#65279;<?xml version="1.0" encoding="utf-8"?><Relationships xmlns="http://schemas.openxmlformats.org/package/2006/relationships"><Relationship Id="rId1" Type="http://schemas.openxmlformats.org/officeDocument/2006/relationships/tableStyles" Target="tableStyles.xml" /><Relationship Id="rId2" Type="http://schemas.openxmlformats.org/officeDocument/2006/relationships/viewProps" Target="viewProps.xml" /><Relationship Id="rId3" Type="http://schemas.openxmlformats.org/officeDocument/2006/relationships/presProps" Target="pres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/Relationships>
</file>

<file path=ppt/slideLayouts/_rels/slideLayout1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D0B08-7874-4091-A11F-B0CCB138CA98}" type="datetimeFigureOut">
              <a:rPr lang="ru-RU" smtClean="0"/>
              <a:t>15.04.2009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8980B-80A5-4AC9-8F15-D7D0FD0AEED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&#65279;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0000" y="432000"/>
            <a:ext cx="2628000" cy="180000"/>
          </a:xfrm>
          <a:prstGeom prst="rect">
            <a:avLst/>
          </a:prstGeom>
          <a:solidFill>
            <a:srgbClr val="FFFFFF"/>
          </a:solidFill>
        </p:spPr>
        <p:txBody>
          <a:bodyPr lIns="9144" tIns="0" rIns="9144" bIns="0" wrap="non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ahoma" pitchFamily="18" charset="0"/>
                <a:cs typeface="Tahoma" pitchFamily="18" charset="0"/>
              </a:rPr>
              <a:t>TRƯỜNG ĐẠI HỌC NÔNG LÂM TP.HCM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360000" y="252000"/>
            <a:ext cx="2628000" cy="180000"/>
          </a:xfrm>
          <a:prstGeom prst="rect">
            <a:avLst/>
          </a:prstGeom>
          <a:solidFill>
            <a:srgbClr val="FFFFFF"/>
          </a:solidFill>
        </p:spPr>
        <p:txBody>
          <a:bodyPr lIns="9144" tIns="0" rIns="9144" bIns="0" wrap="non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ahoma" pitchFamily="18" charset="0"/>
                <a:cs typeface="Tahoma" pitchFamily="18" charset="0"/>
              </a:rPr>
              <a:t>BỘ GIÁO DỤC VÀ ĐÀO TẠO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360000" y="612000"/>
            <a:ext cx="2628000" cy="180000"/>
          </a:xfrm>
          <a:prstGeom prst="rect">
            <a:avLst/>
          </a:prstGeom>
          <a:solidFill>
            <a:srgbClr val="FFFFFF"/>
          </a:solidFill>
        </p:spPr>
        <p:txBody>
          <a:bodyPr lIns="9144" tIns="0" rIns="9144" bIns="0" wrap="non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885" dirty="0" smtClean="0">
                <a:solidFill>
                  <a:srgbClr val="000000"/>
                </a:solidFill>
                <a:latin typeface="Tahoma" pitchFamily="18" charset="0"/>
                <a:cs typeface="Tahoma" pitchFamily="18" charset="0"/>
              </a:rPr>
              <a:t>____________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60000" y="1152000"/>
            <a:ext cx="7236000" cy="180000"/>
          </a:xfrm>
          <a:prstGeom prst="rect">
            <a:avLst/>
          </a:prstGeom>
          <a:solidFill>
            <a:srgbClr val="000000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885" i="1" dirty="0" smtClean="0">
                <a:solidFill>
                  <a:srgbClr val="000000"/>
                </a:solidFill>
                <a:latin typeface="Tahoma" pitchFamily="18" charset="0"/>
                <a:cs typeface="Tahoma" pitchFamily="18" charset="0"/>
              </a:rPr>
              <a:t>Kèm Quyết định số __________ /QĐ-ĐHNL-ĐT ký ngày_____tháng______năm ________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360000" y="900000"/>
            <a:ext cx="7236000" cy="252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non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377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DANH SÁCH SINH VIÊN TỐT NGHIỆP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60000" y="144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STT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720000" y="144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Mã SV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440000" y="1440000"/>
            <a:ext cx="183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 và tên SV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276000" y="144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 sinh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104000" y="144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Phái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536000" y="144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ĐTB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5040000" y="144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5472000" y="144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Xếp loại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6264000" y="144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 vào sổ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360000" y="165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Cơ khí công nghệ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360000" y="190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DH15CK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360000" y="216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720000" y="216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15118036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440000" y="216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Trọng</a:t>
            </a:r>
          </a:p>
        </p:txBody>
      </p:sp>
      <p:cxnSp>
        <p:nvCxnSpPr>
          <p:cNvPr id="20" name="Line 20"/>
          <p:cNvCxnSpPr/>
          <p:nvPr/>
        </p:nvCxnSpPr>
        <p:spPr>
          <a:xfrm>
            <a:off x="1440000" y="216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" name="Line 20"/>
          <p:cNvCxnSpPr/>
          <p:nvPr/>
        </p:nvCxnSpPr>
        <p:spPr>
          <a:xfrm>
            <a:off x="1440000" y="216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" name="Line 20"/>
          <p:cNvCxnSpPr/>
          <p:nvPr/>
        </p:nvCxnSpPr>
        <p:spPr>
          <a:xfrm>
            <a:off x="1440000" y="237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" name="TextBox 21"/>
          <p:cNvSpPr txBox="1"/>
          <p:nvPr/>
        </p:nvSpPr>
        <p:spPr>
          <a:xfrm>
            <a:off x="2736000" y="216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</a:p>
        </p:txBody>
      </p:sp>
      <p:cxnSp>
        <p:nvCxnSpPr>
          <p:cNvPr id="21" name="Line 21"/>
          <p:cNvCxnSpPr/>
          <p:nvPr/>
        </p:nvCxnSpPr>
        <p:spPr>
          <a:xfrm>
            <a:off x="3276000" y="216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" name="Line 21"/>
          <p:cNvCxnSpPr/>
          <p:nvPr/>
        </p:nvCxnSpPr>
        <p:spPr>
          <a:xfrm>
            <a:off x="2736000" y="216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" name="Line 21"/>
          <p:cNvCxnSpPr/>
          <p:nvPr/>
        </p:nvCxnSpPr>
        <p:spPr>
          <a:xfrm>
            <a:off x="2736000" y="237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" name="TextBox 22"/>
          <p:cNvSpPr txBox="1"/>
          <p:nvPr/>
        </p:nvSpPr>
        <p:spPr>
          <a:xfrm>
            <a:off x="3276000" y="216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21/11/1997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4104000" y="216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4536000" y="216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2.44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5040000" y="216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5472000" y="216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6264000" y="216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60000" y="237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DH18CD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360000" y="262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720000" y="262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18153024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1440000" y="262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Phúc</a:t>
            </a:r>
          </a:p>
        </p:txBody>
      </p:sp>
      <p:cxnSp>
        <p:nvCxnSpPr>
          <p:cNvPr id="31" name="Line 31"/>
          <p:cNvCxnSpPr/>
          <p:nvPr/>
        </p:nvCxnSpPr>
        <p:spPr>
          <a:xfrm>
            <a:off x="1440000" y="26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" name="Line 31"/>
          <p:cNvCxnSpPr/>
          <p:nvPr/>
        </p:nvCxnSpPr>
        <p:spPr>
          <a:xfrm>
            <a:off x="1440000" y="26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" name="Line 31"/>
          <p:cNvCxnSpPr/>
          <p:nvPr/>
        </p:nvCxnSpPr>
        <p:spPr>
          <a:xfrm>
            <a:off x="1440000" y="28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2" name="TextBox 32"/>
          <p:cNvSpPr txBox="1"/>
          <p:nvPr/>
        </p:nvSpPr>
        <p:spPr>
          <a:xfrm>
            <a:off x="2736000" y="262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</a:p>
        </p:txBody>
      </p:sp>
      <p:cxnSp>
        <p:nvCxnSpPr>
          <p:cNvPr id="32" name="Line 32"/>
          <p:cNvCxnSpPr/>
          <p:nvPr/>
        </p:nvCxnSpPr>
        <p:spPr>
          <a:xfrm>
            <a:off x="3276000" y="26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" name="Line 32"/>
          <p:cNvCxnSpPr/>
          <p:nvPr/>
        </p:nvCxnSpPr>
        <p:spPr>
          <a:xfrm>
            <a:off x="2736000" y="26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" name="Line 32"/>
          <p:cNvCxnSpPr/>
          <p:nvPr/>
        </p:nvCxnSpPr>
        <p:spPr>
          <a:xfrm>
            <a:off x="2736000" y="28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3" name="TextBox 33"/>
          <p:cNvSpPr txBox="1"/>
          <p:nvPr/>
        </p:nvSpPr>
        <p:spPr>
          <a:xfrm>
            <a:off x="3276000" y="262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17/07/2000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104000" y="26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536000" y="262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2.46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040000" y="26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141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472000" y="262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6264000" y="262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360000" y="284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20000" y="284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18153078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440000" y="284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 Trung</a:t>
            </a:r>
          </a:p>
        </p:txBody>
      </p:sp>
      <p:cxnSp>
        <p:nvCxnSpPr>
          <p:cNvPr id="41" name="Line 41"/>
          <p:cNvCxnSpPr/>
          <p:nvPr/>
        </p:nvCxnSpPr>
        <p:spPr>
          <a:xfrm>
            <a:off x="1440000" y="28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1" name="Line 41"/>
          <p:cNvCxnSpPr/>
          <p:nvPr/>
        </p:nvCxnSpPr>
        <p:spPr>
          <a:xfrm>
            <a:off x="1440000" y="28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1" name="Line 41"/>
          <p:cNvCxnSpPr/>
          <p:nvPr/>
        </p:nvCxnSpPr>
        <p:spPr>
          <a:xfrm>
            <a:off x="1440000" y="306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2" name="TextBox 42"/>
          <p:cNvSpPr txBox="1"/>
          <p:nvPr/>
        </p:nvSpPr>
        <p:spPr>
          <a:xfrm>
            <a:off x="2736000" y="284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</a:p>
        </p:txBody>
      </p:sp>
      <p:cxnSp>
        <p:nvCxnSpPr>
          <p:cNvPr id="42" name="Line 42"/>
          <p:cNvCxnSpPr/>
          <p:nvPr/>
        </p:nvCxnSpPr>
        <p:spPr>
          <a:xfrm>
            <a:off x="3276000" y="28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2" name="Line 42"/>
          <p:cNvCxnSpPr/>
          <p:nvPr/>
        </p:nvCxnSpPr>
        <p:spPr>
          <a:xfrm>
            <a:off x="2736000" y="28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2" name="Line 42"/>
          <p:cNvCxnSpPr/>
          <p:nvPr/>
        </p:nvCxnSpPr>
        <p:spPr>
          <a:xfrm>
            <a:off x="2736000" y="306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3" name="TextBox 43"/>
          <p:cNvSpPr txBox="1"/>
          <p:nvPr/>
        </p:nvSpPr>
        <p:spPr>
          <a:xfrm>
            <a:off x="3276000" y="284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24/02/2000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104000" y="28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4536000" y="284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2.39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040000" y="28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141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5472000" y="284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6264000" y="284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360000" y="306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720000" y="306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18153059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440000" y="306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Vũ Thế</a:t>
            </a:r>
          </a:p>
        </p:txBody>
      </p:sp>
      <p:cxnSp>
        <p:nvCxnSpPr>
          <p:cNvPr id="51" name="Line 51"/>
          <p:cNvCxnSpPr/>
          <p:nvPr/>
        </p:nvCxnSpPr>
        <p:spPr>
          <a:xfrm>
            <a:off x="1440000" y="306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1" name="Line 51"/>
          <p:cNvCxnSpPr/>
          <p:nvPr/>
        </p:nvCxnSpPr>
        <p:spPr>
          <a:xfrm>
            <a:off x="1440000" y="306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1" name="Line 51"/>
          <p:cNvCxnSpPr/>
          <p:nvPr/>
        </p:nvCxnSpPr>
        <p:spPr>
          <a:xfrm>
            <a:off x="1440000" y="327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2" name="TextBox 52"/>
          <p:cNvSpPr txBox="1"/>
          <p:nvPr/>
        </p:nvSpPr>
        <p:spPr>
          <a:xfrm>
            <a:off x="2736000" y="306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</a:p>
        </p:txBody>
      </p:sp>
      <p:cxnSp>
        <p:nvCxnSpPr>
          <p:cNvPr id="52" name="Line 52"/>
          <p:cNvCxnSpPr/>
          <p:nvPr/>
        </p:nvCxnSpPr>
        <p:spPr>
          <a:xfrm>
            <a:off x="3276000" y="306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2" name="Line 52"/>
          <p:cNvCxnSpPr/>
          <p:nvPr/>
        </p:nvCxnSpPr>
        <p:spPr>
          <a:xfrm>
            <a:off x="2736000" y="306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2" name="Line 52"/>
          <p:cNvCxnSpPr/>
          <p:nvPr/>
        </p:nvCxnSpPr>
        <p:spPr>
          <a:xfrm>
            <a:off x="2736000" y="327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3" name="TextBox 53"/>
          <p:cNvSpPr txBox="1"/>
          <p:nvPr/>
        </p:nvSpPr>
        <p:spPr>
          <a:xfrm>
            <a:off x="3276000" y="306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07/09/2000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4104000" y="306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4536000" y="306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2.59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5040000" y="306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141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5472000" y="306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6264000" y="306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360000" y="327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DH19CC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360000" y="352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720000" y="352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19118204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1440000" y="352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Phùng Quốc</a:t>
            </a:r>
          </a:p>
        </p:txBody>
      </p:sp>
      <p:cxnSp>
        <p:nvCxnSpPr>
          <p:cNvPr id="62" name="Line 62"/>
          <p:cNvCxnSpPr/>
          <p:nvPr/>
        </p:nvCxnSpPr>
        <p:spPr>
          <a:xfrm>
            <a:off x="1440000" y="35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2" name="Line 62"/>
          <p:cNvCxnSpPr/>
          <p:nvPr/>
        </p:nvCxnSpPr>
        <p:spPr>
          <a:xfrm>
            <a:off x="1440000" y="35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2" name="Line 62"/>
          <p:cNvCxnSpPr/>
          <p:nvPr/>
        </p:nvCxnSpPr>
        <p:spPr>
          <a:xfrm>
            <a:off x="1440000" y="37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3" name="TextBox 63"/>
          <p:cNvSpPr txBox="1"/>
          <p:nvPr/>
        </p:nvSpPr>
        <p:spPr>
          <a:xfrm>
            <a:off x="2736000" y="352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</a:p>
        </p:txBody>
      </p:sp>
      <p:cxnSp>
        <p:nvCxnSpPr>
          <p:cNvPr id="63" name="Line 63"/>
          <p:cNvCxnSpPr/>
          <p:nvPr/>
        </p:nvCxnSpPr>
        <p:spPr>
          <a:xfrm>
            <a:off x="3276000" y="35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3" name="Line 63"/>
          <p:cNvCxnSpPr/>
          <p:nvPr/>
        </p:nvCxnSpPr>
        <p:spPr>
          <a:xfrm>
            <a:off x="2736000" y="35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3" name="Line 63"/>
          <p:cNvCxnSpPr/>
          <p:nvPr/>
        </p:nvCxnSpPr>
        <p:spPr>
          <a:xfrm>
            <a:off x="2736000" y="37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4" name="TextBox 64"/>
          <p:cNvSpPr txBox="1"/>
          <p:nvPr/>
        </p:nvSpPr>
        <p:spPr>
          <a:xfrm>
            <a:off x="3276000" y="352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03/09/2001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4104000" y="35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4536000" y="352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2.50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5040000" y="35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5472000" y="352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6264000" y="352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360000" y="374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DH19OT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60000" y="399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720000" y="399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19154141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1440000" y="399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Quốc</a:t>
            </a:r>
          </a:p>
        </p:txBody>
      </p:sp>
      <p:cxnSp>
        <p:nvCxnSpPr>
          <p:cNvPr id="73" name="Line 73"/>
          <p:cNvCxnSpPr/>
          <p:nvPr/>
        </p:nvCxnSpPr>
        <p:spPr>
          <a:xfrm>
            <a:off x="1440000" y="39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3" name="Line 73"/>
          <p:cNvCxnSpPr/>
          <p:nvPr/>
        </p:nvCxnSpPr>
        <p:spPr>
          <a:xfrm>
            <a:off x="1440000" y="39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3" name="Line 73"/>
          <p:cNvCxnSpPr/>
          <p:nvPr/>
        </p:nvCxnSpPr>
        <p:spPr>
          <a:xfrm>
            <a:off x="1440000" y="42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4" name="TextBox 74"/>
          <p:cNvSpPr txBox="1"/>
          <p:nvPr/>
        </p:nvSpPr>
        <p:spPr>
          <a:xfrm>
            <a:off x="2736000" y="399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</a:p>
        </p:txBody>
      </p:sp>
      <p:cxnSp>
        <p:nvCxnSpPr>
          <p:cNvPr id="74" name="Line 74"/>
          <p:cNvCxnSpPr/>
          <p:nvPr/>
        </p:nvCxnSpPr>
        <p:spPr>
          <a:xfrm>
            <a:off x="3276000" y="39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4" name="Line 74"/>
          <p:cNvCxnSpPr/>
          <p:nvPr/>
        </p:nvCxnSpPr>
        <p:spPr>
          <a:xfrm>
            <a:off x="2736000" y="39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4" name="Line 74"/>
          <p:cNvCxnSpPr/>
          <p:nvPr/>
        </p:nvCxnSpPr>
        <p:spPr>
          <a:xfrm>
            <a:off x="2736000" y="42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5" name="TextBox 75"/>
          <p:cNvSpPr txBox="1"/>
          <p:nvPr/>
        </p:nvSpPr>
        <p:spPr>
          <a:xfrm>
            <a:off x="3276000" y="399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16/06/2001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4104000" y="39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4536000" y="399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2.69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5040000" y="39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5472000" y="399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6264000" y="399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360000" y="421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720000" y="421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19154119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1440000" y="421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Gia</a:t>
            </a:r>
          </a:p>
        </p:txBody>
      </p:sp>
      <p:cxnSp>
        <p:nvCxnSpPr>
          <p:cNvPr id="83" name="Line 83"/>
          <p:cNvCxnSpPr/>
          <p:nvPr/>
        </p:nvCxnSpPr>
        <p:spPr>
          <a:xfrm>
            <a:off x="1440000" y="42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3" name="Line 83"/>
          <p:cNvCxnSpPr/>
          <p:nvPr/>
        </p:nvCxnSpPr>
        <p:spPr>
          <a:xfrm>
            <a:off x="1440000" y="42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3" name="Line 83"/>
          <p:cNvCxnSpPr/>
          <p:nvPr/>
        </p:nvCxnSpPr>
        <p:spPr>
          <a:xfrm>
            <a:off x="1440000" y="44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4" name="TextBox 84"/>
          <p:cNvSpPr txBox="1"/>
          <p:nvPr/>
        </p:nvSpPr>
        <p:spPr>
          <a:xfrm>
            <a:off x="2736000" y="421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</a:p>
        </p:txBody>
      </p:sp>
      <p:cxnSp>
        <p:nvCxnSpPr>
          <p:cNvPr id="84" name="Line 84"/>
          <p:cNvCxnSpPr/>
          <p:nvPr/>
        </p:nvCxnSpPr>
        <p:spPr>
          <a:xfrm>
            <a:off x="3276000" y="42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4" name="Line 84"/>
          <p:cNvCxnSpPr/>
          <p:nvPr/>
        </p:nvCxnSpPr>
        <p:spPr>
          <a:xfrm>
            <a:off x="2736000" y="42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4" name="Line 84"/>
          <p:cNvCxnSpPr/>
          <p:nvPr/>
        </p:nvCxnSpPr>
        <p:spPr>
          <a:xfrm>
            <a:off x="2736000" y="44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5" name="TextBox 85"/>
          <p:cNvSpPr txBox="1"/>
          <p:nvPr/>
        </p:nvSpPr>
        <p:spPr>
          <a:xfrm>
            <a:off x="3276000" y="421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21/10/2001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4104000" y="42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4536000" y="421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2.94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5040000" y="42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5472000" y="421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6264000" y="421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360000" y="442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DH20CD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360000" y="468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720000" y="468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20153075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1440000" y="468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Chí</a:t>
            </a:r>
          </a:p>
        </p:txBody>
      </p:sp>
      <p:cxnSp>
        <p:nvCxnSpPr>
          <p:cNvPr id="94" name="Line 94"/>
          <p:cNvCxnSpPr/>
          <p:nvPr/>
        </p:nvCxnSpPr>
        <p:spPr>
          <a:xfrm>
            <a:off x="1440000" y="46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4" name="Line 94"/>
          <p:cNvCxnSpPr/>
          <p:nvPr/>
        </p:nvCxnSpPr>
        <p:spPr>
          <a:xfrm>
            <a:off x="1440000" y="468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4" name="Line 94"/>
          <p:cNvCxnSpPr/>
          <p:nvPr/>
        </p:nvCxnSpPr>
        <p:spPr>
          <a:xfrm>
            <a:off x="1440000" y="48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5" name="TextBox 95"/>
          <p:cNvSpPr txBox="1"/>
          <p:nvPr/>
        </p:nvSpPr>
        <p:spPr>
          <a:xfrm>
            <a:off x="2736000" y="468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</a:p>
        </p:txBody>
      </p:sp>
      <p:cxnSp>
        <p:nvCxnSpPr>
          <p:cNvPr id="95" name="Line 95"/>
          <p:cNvCxnSpPr/>
          <p:nvPr/>
        </p:nvCxnSpPr>
        <p:spPr>
          <a:xfrm>
            <a:off x="3276000" y="46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5" name="Line 95"/>
          <p:cNvCxnSpPr/>
          <p:nvPr/>
        </p:nvCxnSpPr>
        <p:spPr>
          <a:xfrm>
            <a:off x="2736000" y="468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5" name="Line 95"/>
          <p:cNvCxnSpPr/>
          <p:nvPr/>
        </p:nvCxnSpPr>
        <p:spPr>
          <a:xfrm>
            <a:off x="2736000" y="48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6" name="TextBox 96"/>
          <p:cNvSpPr txBox="1"/>
          <p:nvPr/>
        </p:nvSpPr>
        <p:spPr>
          <a:xfrm>
            <a:off x="3276000" y="468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16/08/2002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4104000" y="46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536000" y="468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2.33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5040000" y="46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5472000" y="468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6264000" y="468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360000" y="489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720000" y="489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20153070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1440000" y="489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Ngọc</a:t>
            </a:r>
          </a:p>
        </p:txBody>
      </p:sp>
      <p:cxnSp>
        <p:nvCxnSpPr>
          <p:cNvPr id="104" name="Line 104"/>
          <p:cNvCxnSpPr/>
          <p:nvPr/>
        </p:nvCxnSpPr>
        <p:spPr>
          <a:xfrm>
            <a:off x="1440000" y="48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4" name="Line 104"/>
          <p:cNvCxnSpPr/>
          <p:nvPr/>
        </p:nvCxnSpPr>
        <p:spPr>
          <a:xfrm>
            <a:off x="1440000" y="48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4" name="Line 104"/>
          <p:cNvCxnSpPr/>
          <p:nvPr/>
        </p:nvCxnSpPr>
        <p:spPr>
          <a:xfrm>
            <a:off x="1440000" y="51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5" name="TextBox 105"/>
          <p:cNvSpPr txBox="1"/>
          <p:nvPr/>
        </p:nvSpPr>
        <p:spPr>
          <a:xfrm>
            <a:off x="2736000" y="489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</a:p>
        </p:txBody>
      </p:sp>
      <p:cxnSp>
        <p:nvCxnSpPr>
          <p:cNvPr id="105" name="Line 105"/>
          <p:cNvCxnSpPr/>
          <p:nvPr/>
        </p:nvCxnSpPr>
        <p:spPr>
          <a:xfrm>
            <a:off x="3276000" y="48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5" name="Line 105"/>
          <p:cNvCxnSpPr/>
          <p:nvPr/>
        </p:nvCxnSpPr>
        <p:spPr>
          <a:xfrm>
            <a:off x="2736000" y="48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5" name="Line 105"/>
          <p:cNvCxnSpPr/>
          <p:nvPr/>
        </p:nvCxnSpPr>
        <p:spPr>
          <a:xfrm>
            <a:off x="2736000" y="51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6" name="TextBox 106"/>
          <p:cNvSpPr txBox="1"/>
          <p:nvPr/>
        </p:nvSpPr>
        <p:spPr>
          <a:xfrm>
            <a:off x="3276000" y="489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29/06/2002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4104000" y="48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4536000" y="489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2.49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5040000" y="48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5472000" y="489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6264000" y="489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360000" y="511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DH20CK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360000" y="536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720000" y="536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20118129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1440000" y="536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Hải</a:t>
            </a:r>
          </a:p>
        </p:txBody>
      </p:sp>
      <p:cxnSp>
        <p:nvCxnSpPr>
          <p:cNvPr id="115" name="Line 115"/>
          <p:cNvCxnSpPr/>
          <p:nvPr/>
        </p:nvCxnSpPr>
        <p:spPr>
          <a:xfrm>
            <a:off x="1440000" y="536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5" name="Line 115"/>
          <p:cNvCxnSpPr/>
          <p:nvPr/>
        </p:nvCxnSpPr>
        <p:spPr>
          <a:xfrm>
            <a:off x="1440000" y="536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5" name="Line 115"/>
          <p:cNvCxnSpPr/>
          <p:nvPr/>
        </p:nvCxnSpPr>
        <p:spPr>
          <a:xfrm>
            <a:off x="1440000" y="558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6" name="TextBox 116"/>
          <p:cNvSpPr txBox="1"/>
          <p:nvPr/>
        </p:nvSpPr>
        <p:spPr>
          <a:xfrm>
            <a:off x="2736000" y="536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Đăng</a:t>
            </a:r>
          </a:p>
        </p:txBody>
      </p:sp>
      <p:cxnSp>
        <p:nvCxnSpPr>
          <p:cNvPr id="116" name="Line 116"/>
          <p:cNvCxnSpPr/>
          <p:nvPr/>
        </p:nvCxnSpPr>
        <p:spPr>
          <a:xfrm>
            <a:off x="3276000" y="536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6" name="Line 116"/>
          <p:cNvCxnSpPr/>
          <p:nvPr/>
        </p:nvCxnSpPr>
        <p:spPr>
          <a:xfrm>
            <a:off x="2736000" y="536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6" name="Line 116"/>
          <p:cNvCxnSpPr/>
          <p:nvPr/>
        </p:nvCxnSpPr>
        <p:spPr>
          <a:xfrm>
            <a:off x="2736000" y="558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7" name="TextBox 117"/>
          <p:cNvSpPr txBox="1"/>
          <p:nvPr/>
        </p:nvSpPr>
        <p:spPr>
          <a:xfrm>
            <a:off x="3276000" y="536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14/01/2002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4104000" y="536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4536000" y="536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2.35</a:t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5040000" y="536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121" name="TextBox 121"/>
          <p:cNvSpPr txBox="1"/>
          <p:nvPr/>
        </p:nvSpPr>
        <p:spPr>
          <a:xfrm>
            <a:off x="5472000" y="536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6264000" y="536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360000" y="558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DH20NL</a:t>
            </a:r>
          </a:p>
        </p:txBody>
      </p:sp>
      <p:sp>
        <p:nvSpPr>
          <p:cNvPr id="124" name="TextBox 124"/>
          <p:cNvSpPr txBox="1"/>
          <p:nvPr/>
        </p:nvSpPr>
        <p:spPr>
          <a:xfrm>
            <a:off x="360000" y="583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5" name="TextBox 125"/>
          <p:cNvSpPr txBox="1"/>
          <p:nvPr/>
        </p:nvSpPr>
        <p:spPr>
          <a:xfrm>
            <a:off x="720000" y="583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20137084</a:t>
            </a:r>
          </a:p>
        </p:txBody>
      </p:sp>
      <p:sp>
        <p:nvSpPr>
          <p:cNvPr id="126" name="TextBox 126"/>
          <p:cNvSpPr txBox="1"/>
          <p:nvPr/>
        </p:nvSpPr>
        <p:spPr>
          <a:xfrm>
            <a:off x="1440000" y="583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Quang</a:t>
            </a:r>
          </a:p>
        </p:txBody>
      </p:sp>
      <p:cxnSp>
        <p:nvCxnSpPr>
          <p:cNvPr id="126" name="Line 126"/>
          <p:cNvCxnSpPr/>
          <p:nvPr/>
        </p:nvCxnSpPr>
        <p:spPr>
          <a:xfrm>
            <a:off x="1440000" y="58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6" name="Line 126"/>
          <p:cNvCxnSpPr/>
          <p:nvPr/>
        </p:nvCxnSpPr>
        <p:spPr>
          <a:xfrm>
            <a:off x="1440000" y="58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6" name="Line 126"/>
          <p:cNvCxnSpPr/>
          <p:nvPr/>
        </p:nvCxnSpPr>
        <p:spPr>
          <a:xfrm>
            <a:off x="1440000" y="60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7" name="TextBox 127"/>
          <p:cNvSpPr txBox="1"/>
          <p:nvPr/>
        </p:nvSpPr>
        <p:spPr>
          <a:xfrm>
            <a:off x="2736000" y="583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</a:p>
        </p:txBody>
      </p:sp>
      <p:cxnSp>
        <p:nvCxnSpPr>
          <p:cNvPr id="127" name="Line 127"/>
          <p:cNvCxnSpPr/>
          <p:nvPr/>
        </p:nvCxnSpPr>
        <p:spPr>
          <a:xfrm>
            <a:off x="3276000" y="58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7" name="Line 127"/>
          <p:cNvCxnSpPr/>
          <p:nvPr/>
        </p:nvCxnSpPr>
        <p:spPr>
          <a:xfrm>
            <a:off x="2736000" y="58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7" name="Line 127"/>
          <p:cNvCxnSpPr/>
          <p:nvPr/>
        </p:nvCxnSpPr>
        <p:spPr>
          <a:xfrm>
            <a:off x="2736000" y="60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8" name="TextBox 128"/>
          <p:cNvSpPr txBox="1"/>
          <p:nvPr/>
        </p:nvSpPr>
        <p:spPr>
          <a:xfrm>
            <a:off x="3276000" y="583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09/02/2002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4104000" y="58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4536000" y="583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2.44</a:t>
            </a:r>
          </a:p>
        </p:txBody>
      </p:sp>
      <p:sp>
        <p:nvSpPr>
          <p:cNvPr id="131" name="TextBox 131"/>
          <p:cNvSpPr txBox="1"/>
          <p:nvPr/>
        </p:nvSpPr>
        <p:spPr>
          <a:xfrm>
            <a:off x="5040000" y="58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5472000" y="583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6264000" y="583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360000" y="604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5" name="TextBox 135"/>
          <p:cNvSpPr txBox="1"/>
          <p:nvPr/>
        </p:nvSpPr>
        <p:spPr>
          <a:xfrm>
            <a:off x="720000" y="604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20137096</a:t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1440000" y="604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 Phước</a:t>
            </a:r>
          </a:p>
        </p:txBody>
      </p:sp>
      <p:cxnSp>
        <p:nvCxnSpPr>
          <p:cNvPr id="136" name="Line 136"/>
          <p:cNvCxnSpPr/>
          <p:nvPr/>
        </p:nvCxnSpPr>
        <p:spPr>
          <a:xfrm>
            <a:off x="1440000" y="604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6" name="Line 136"/>
          <p:cNvCxnSpPr/>
          <p:nvPr/>
        </p:nvCxnSpPr>
        <p:spPr>
          <a:xfrm>
            <a:off x="1440000" y="60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6" name="Line 136"/>
          <p:cNvCxnSpPr/>
          <p:nvPr/>
        </p:nvCxnSpPr>
        <p:spPr>
          <a:xfrm>
            <a:off x="1440000" y="626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7" name="TextBox 137"/>
          <p:cNvSpPr txBox="1"/>
          <p:nvPr/>
        </p:nvSpPr>
        <p:spPr>
          <a:xfrm>
            <a:off x="2736000" y="604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Lộc</a:t>
            </a:r>
          </a:p>
        </p:txBody>
      </p:sp>
      <p:cxnSp>
        <p:nvCxnSpPr>
          <p:cNvPr id="137" name="Line 137"/>
          <p:cNvCxnSpPr/>
          <p:nvPr/>
        </p:nvCxnSpPr>
        <p:spPr>
          <a:xfrm>
            <a:off x="3276000" y="604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7" name="Line 137"/>
          <p:cNvCxnSpPr/>
          <p:nvPr/>
        </p:nvCxnSpPr>
        <p:spPr>
          <a:xfrm>
            <a:off x="2736000" y="60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7" name="Line 137"/>
          <p:cNvCxnSpPr/>
          <p:nvPr/>
        </p:nvCxnSpPr>
        <p:spPr>
          <a:xfrm>
            <a:off x="2736000" y="626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8" name="TextBox 138"/>
          <p:cNvSpPr txBox="1"/>
          <p:nvPr/>
        </p:nvSpPr>
        <p:spPr>
          <a:xfrm>
            <a:off x="3276000" y="604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21/02/2002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4104000" y="604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4536000" y="604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2.45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5040000" y="604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5472000" y="604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6264000" y="604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360000" y="626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DH20OT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360000" y="65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720000" y="65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20154024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1440000" y="651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Phùng Quốc</a:t>
            </a:r>
          </a:p>
        </p:txBody>
      </p:sp>
      <p:cxnSp>
        <p:nvCxnSpPr>
          <p:cNvPr id="147" name="Line 147"/>
          <p:cNvCxnSpPr/>
          <p:nvPr/>
        </p:nvCxnSpPr>
        <p:spPr>
          <a:xfrm>
            <a:off x="1440000" y="65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7" name="Line 147"/>
          <p:cNvCxnSpPr/>
          <p:nvPr/>
        </p:nvCxnSpPr>
        <p:spPr>
          <a:xfrm>
            <a:off x="1440000" y="65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7" name="Line 147"/>
          <p:cNvCxnSpPr/>
          <p:nvPr/>
        </p:nvCxnSpPr>
        <p:spPr>
          <a:xfrm>
            <a:off x="1440000" y="67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8" name="TextBox 148"/>
          <p:cNvSpPr txBox="1"/>
          <p:nvPr/>
        </p:nvSpPr>
        <p:spPr>
          <a:xfrm>
            <a:off x="2736000" y="651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</a:p>
        </p:txBody>
      </p:sp>
      <p:cxnSp>
        <p:nvCxnSpPr>
          <p:cNvPr id="148" name="Line 148"/>
          <p:cNvCxnSpPr/>
          <p:nvPr/>
        </p:nvCxnSpPr>
        <p:spPr>
          <a:xfrm>
            <a:off x="3276000" y="65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8" name="Line 148"/>
          <p:cNvCxnSpPr/>
          <p:nvPr/>
        </p:nvCxnSpPr>
        <p:spPr>
          <a:xfrm>
            <a:off x="2736000" y="65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8" name="Line 148"/>
          <p:cNvCxnSpPr/>
          <p:nvPr/>
        </p:nvCxnSpPr>
        <p:spPr>
          <a:xfrm>
            <a:off x="2736000" y="67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9" name="TextBox 149"/>
          <p:cNvSpPr txBox="1"/>
          <p:nvPr/>
        </p:nvSpPr>
        <p:spPr>
          <a:xfrm>
            <a:off x="3276000" y="65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27/09/2002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4104000" y="65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4536000" y="65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2.56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5040000" y="65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5472000" y="65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54" name="TextBox 154"/>
          <p:cNvSpPr txBox="1"/>
          <p:nvPr/>
        </p:nvSpPr>
        <p:spPr>
          <a:xfrm>
            <a:off x="6264000" y="65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55" name="TextBox 155"/>
          <p:cNvSpPr txBox="1"/>
          <p:nvPr/>
        </p:nvSpPr>
        <p:spPr>
          <a:xfrm>
            <a:off x="360000" y="673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56" name="TextBox 156"/>
          <p:cNvSpPr txBox="1"/>
          <p:nvPr/>
        </p:nvSpPr>
        <p:spPr>
          <a:xfrm>
            <a:off x="720000" y="673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20154106</a:t>
            </a:r>
          </a:p>
        </p:txBody>
      </p:sp>
      <p:sp>
        <p:nvSpPr>
          <p:cNvPr id="157" name="TextBox 157"/>
          <p:cNvSpPr txBox="1"/>
          <p:nvPr/>
        </p:nvSpPr>
        <p:spPr>
          <a:xfrm>
            <a:off x="1440000" y="673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Văn</a:t>
            </a:r>
          </a:p>
        </p:txBody>
      </p:sp>
      <p:cxnSp>
        <p:nvCxnSpPr>
          <p:cNvPr id="157" name="Line 157"/>
          <p:cNvCxnSpPr/>
          <p:nvPr/>
        </p:nvCxnSpPr>
        <p:spPr>
          <a:xfrm>
            <a:off x="1440000" y="67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7" name="Line 157"/>
          <p:cNvCxnSpPr/>
          <p:nvPr/>
        </p:nvCxnSpPr>
        <p:spPr>
          <a:xfrm>
            <a:off x="1440000" y="67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7" name="Line 157"/>
          <p:cNvCxnSpPr/>
          <p:nvPr/>
        </p:nvCxnSpPr>
        <p:spPr>
          <a:xfrm>
            <a:off x="1440000" y="69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8" name="TextBox 158"/>
          <p:cNvSpPr txBox="1"/>
          <p:nvPr/>
        </p:nvSpPr>
        <p:spPr>
          <a:xfrm>
            <a:off x="2736000" y="673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</a:p>
        </p:txBody>
      </p:sp>
      <p:cxnSp>
        <p:nvCxnSpPr>
          <p:cNvPr id="158" name="Line 158"/>
          <p:cNvCxnSpPr/>
          <p:nvPr/>
        </p:nvCxnSpPr>
        <p:spPr>
          <a:xfrm>
            <a:off x="3276000" y="67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8" name="Line 158"/>
          <p:cNvCxnSpPr/>
          <p:nvPr/>
        </p:nvCxnSpPr>
        <p:spPr>
          <a:xfrm>
            <a:off x="2736000" y="67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8" name="Line 158"/>
          <p:cNvCxnSpPr/>
          <p:nvPr/>
        </p:nvCxnSpPr>
        <p:spPr>
          <a:xfrm>
            <a:off x="2736000" y="69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9" name="TextBox 159"/>
          <p:cNvSpPr txBox="1"/>
          <p:nvPr/>
        </p:nvSpPr>
        <p:spPr>
          <a:xfrm>
            <a:off x="3276000" y="673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07/08/2002</a:t>
            </a:r>
          </a:p>
        </p:txBody>
      </p:sp>
      <p:sp>
        <p:nvSpPr>
          <p:cNvPr id="160" name="TextBox 160"/>
          <p:cNvSpPr txBox="1"/>
          <p:nvPr/>
        </p:nvSpPr>
        <p:spPr>
          <a:xfrm>
            <a:off x="4104000" y="67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61" name="TextBox 161"/>
          <p:cNvSpPr txBox="1"/>
          <p:nvPr/>
        </p:nvSpPr>
        <p:spPr>
          <a:xfrm>
            <a:off x="4536000" y="673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2.40</a:t>
            </a:r>
          </a:p>
        </p:txBody>
      </p:sp>
      <p:sp>
        <p:nvSpPr>
          <p:cNvPr id="162" name="TextBox 162"/>
          <p:cNvSpPr txBox="1"/>
          <p:nvPr/>
        </p:nvSpPr>
        <p:spPr>
          <a:xfrm>
            <a:off x="5040000" y="67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63" name="TextBox 163"/>
          <p:cNvSpPr txBox="1"/>
          <p:nvPr/>
        </p:nvSpPr>
        <p:spPr>
          <a:xfrm>
            <a:off x="5472000" y="673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164" name="TextBox 164"/>
          <p:cNvSpPr txBox="1"/>
          <p:nvPr/>
        </p:nvSpPr>
        <p:spPr>
          <a:xfrm>
            <a:off x="6264000" y="673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360000" y="694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66" name="TextBox 166"/>
          <p:cNvSpPr txBox="1"/>
          <p:nvPr/>
        </p:nvSpPr>
        <p:spPr>
          <a:xfrm>
            <a:off x="720000" y="694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20154218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1440000" y="694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Quang</a:t>
            </a:r>
          </a:p>
        </p:txBody>
      </p:sp>
      <p:cxnSp>
        <p:nvCxnSpPr>
          <p:cNvPr id="167" name="Line 167"/>
          <p:cNvCxnSpPr/>
          <p:nvPr/>
        </p:nvCxnSpPr>
        <p:spPr>
          <a:xfrm>
            <a:off x="1440000" y="694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7" name="Line 167"/>
          <p:cNvCxnSpPr/>
          <p:nvPr/>
        </p:nvCxnSpPr>
        <p:spPr>
          <a:xfrm>
            <a:off x="1440000" y="69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7" name="Line 167"/>
          <p:cNvCxnSpPr/>
          <p:nvPr/>
        </p:nvCxnSpPr>
        <p:spPr>
          <a:xfrm>
            <a:off x="1440000" y="716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8" name="TextBox 168"/>
          <p:cNvSpPr txBox="1"/>
          <p:nvPr/>
        </p:nvSpPr>
        <p:spPr>
          <a:xfrm>
            <a:off x="2736000" y="694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</a:p>
        </p:txBody>
      </p:sp>
      <p:cxnSp>
        <p:nvCxnSpPr>
          <p:cNvPr id="168" name="Line 168"/>
          <p:cNvCxnSpPr/>
          <p:nvPr/>
        </p:nvCxnSpPr>
        <p:spPr>
          <a:xfrm>
            <a:off x="3276000" y="694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8" name="Line 168"/>
          <p:cNvCxnSpPr/>
          <p:nvPr/>
        </p:nvCxnSpPr>
        <p:spPr>
          <a:xfrm>
            <a:off x="2736000" y="69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8" name="Line 168"/>
          <p:cNvCxnSpPr/>
          <p:nvPr/>
        </p:nvCxnSpPr>
        <p:spPr>
          <a:xfrm>
            <a:off x="2736000" y="716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9" name="TextBox 169"/>
          <p:cNvSpPr txBox="1"/>
          <p:nvPr/>
        </p:nvSpPr>
        <p:spPr>
          <a:xfrm>
            <a:off x="3276000" y="694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21/01/2002</a:t>
            </a:r>
          </a:p>
        </p:txBody>
      </p:sp>
      <p:sp>
        <p:nvSpPr>
          <p:cNvPr id="170" name="TextBox 170"/>
          <p:cNvSpPr txBox="1"/>
          <p:nvPr/>
        </p:nvSpPr>
        <p:spPr>
          <a:xfrm>
            <a:off x="4104000" y="694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71" name="TextBox 171"/>
          <p:cNvSpPr txBox="1"/>
          <p:nvPr/>
        </p:nvSpPr>
        <p:spPr>
          <a:xfrm>
            <a:off x="4536000" y="694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2.25</a:t>
            </a:r>
          </a:p>
        </p:txBody>
      </p:sp>
      <p:sp>
        <p:nvSpPr>
          <p:cNvPr id="172" name="TextBox 172"/>
          <p:cNvSpPr txBox="1"/>
          <p:nvPr/>
        </p:nvSpPr>
        <p:spPr>
          <a:xfrm>
            <a:off x="5040000" y="694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73" name="TextBox 173"/>
          <p:cNvSpPr txBox="1"/>
          <p:nvPr/>
        </p:nvSpPr>
        <p:spPr>
          <a:xfrm>
            <a:off x="5472000" y="694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6264000" y="694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75" name="TextBox 175"/>
          <p:cNvSpPr txBox="1"/>
          <p:nvPr/>
        </p:nvSpPr>
        <p:spPr>
          <a:xfrm>
            <a:off x="360000" y="716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DH20TD</a:t>
            </a:r>
          </a:p>
        </p:txBody>
      </p:sp>
      <p:sp>
        <p:nvSpPr>
          <p:cNvPr id="176" name="TextBox 176"/>
          <p:cNvSpPr txBox="1"/>
          <p:nvPr/>
        </p:nvSpPr>
        <p:spPr>
          <a:xfrm>
            <a:off x="360000" y="74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77" name="TextBox 177"/>
          <p:cNvSpPr txBox="1"/>
          <p:nvPr/>
        </p:nvSpPr>
        <p:spPr>
          <a:xfrm>
            <a:off x="720000" y="74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20138114</a:t>
            </a:r>
          </a:p>
        </p:txBody>
      </p:sp>
      <p:sp>
        <p:nvSpPr>
          <p:cNvPr id="178" name="TextBox 178"/>
          <p:cNvSpPr txBox="1"/>
          <p:nvPr/>
        </p:nvSpPr>
        <p:spPr>
          <a:xfrm>
            <a:off x="1440000" y="741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Đoàn Đình</a:t>
            </a:r>
          </a:p>
        </p:txBody>
      </p:sp>
      <p:cxnSp>
        <p:nvCxnSpPr>
          <p:cNvPr id="178" name="Line 178"/>
          <p:cNvCxnSpPr/>
          <p:nvPr/>
        </p:nvCxnSpPr>
        <p:spPr>
          <a:xfrm>
            <a:off x="1440000" y="74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8" name="Line 178"/>
          <p:cNvCxnSpPr/>
          <p:nvPr/>
        </p:nvCxnSpPr>
        <p:spPr>
          <a:xfrm>
            <a:off x="1440000" y="74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8" name="Line 178"/>
          <p:cNvCxnSpPr/>
          <p:nvPr/>
        </p:nvCxnSpPr>
        <p:spPr>
          <a:xfrm>
            <a:off x="1440000" y="76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9" name="TextBox 179"/>
          <p:cNvSpPr txBox="1"/>
          <p:nvPr/>
        </p:nvSpPr>
        <p:spPr>
          <a:xfrm>
            <a:off x="2736000" y="741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</a:p>
        </p:txBody>
      </p:sp>
      <p:cxnSp>
        <p:nvCxnSpPr>
          <p:cNvPr id="179" name="Line 179"/>
          <p:cNvCxnSpPr/>
          <p:nvPr/>
        </p:nvCxnSpPr>
        <p:spPr>
          <a:xfrm>
            <a:off x="3276000" y="74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9" name="Line 179"/>
          <p:cNvCxnSpPr/>
          <p:nvPr/>
        </p:nvCxnSpPr>
        <p:spPr>
          <a:xfrm>
            <a:off x="2736000" y="74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9" name="Line 179"/>
          <p:cNvCxnSpPr/>
          <p:nvPr/>
        </p:nvCxnSpPr>
        <p:spPr>
          <a:xfrm>
            <a:off x="2736000" y="76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0" name="TextBox 180"/>
          <p:cNvSpPr txBox="1"/>
          <p:nvPr/>
        </p:nvSpPr>
        <p:spPr>
          <a:xfrm>
            <a:off x="3276000" y="74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23/01/2002</a:t>
            </a:r>
          </a:p>
        </p:txBody>
      </p:sp>
      <p:sp>
        <p:nvSpPr>
          <p:cNvPr id="181" name="TextBox 181"/>
          <p:cNvSpPr txBox="1"/>
          <p:nvPr/>
        </p:nvSpPr>
        <p:spPr>
          <a:xfrm>
            <a:off x="4104000" y="74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82" name="TextBox 182"/>
          <p:cNvSpPr txBox="1"/>
          <p:nvPr/>
        </p:nvSpPr>
        <p:spPr>
          <a:xfrm>
            <a:off x="4536000" y="74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3.17</a:t>
            </a:r>
          </a:p>
        </p:txBody>
      </p:sp>
      <p:sp>
        <p:nvSpPr>
          <p:cNvPr id="183" name="TextBox 183"/>
          <p:cNvSpPr txBox="1"/>
          <p:nvPr/>
        </p:nvSpPr>
        <p:spPr>
          <a:xfrm>
            <a:off x="5040000" y="74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84" name="TextBox 184"/>
          <p:cNvSpPr txBox="1"/>
          <p:nvPr/>
        </p:nvSpPr>
        <p:spPr>
          <a:xfrm>
            <a:off x="5472000" y="74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85" name="TextBox 185"/>
          <p:cNvSpPr txBox="1"/>
          <p:nvPr/>
        </p:nvSpPr>
        <p:spPr>
          <a:xfrm>
            <a:off x="6264000" y="74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86" name="TextBox 186"/>
          <p:cNvSpPr txBox="1"/>
          <p:nvPr/>
        </p:nvSpPr>
        <p:spPr>
          <a:xfrm>
            <a:off x="360000" y="763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87" name="TextBox 187"/>
          <p:cNvSpPr txBox="1"/>
          <p:nvPr/>
        </p:nvSpPr>
        <p:spPr>
          <a:xfrm>
            <a:off x="720000" y="763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20138049</a:t>
            </a:r>
          </a:p>
        </p:txBody>
      </p:sp>
      <p:sp>
        <p:nvSpPr>
          <p:cNvPr id="188" name="TextBox 188"/>
          <p:cNvSpPr txBox="1"/>
          <p:nvPr/>
        </p:nvSpPr>
        <p:spPr>
          <a:xfrm>
            <a:off x="1440000" y="763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Ngọc</a:t>
            </a:r>
          </a:p>
        </p:txBody>
      </p:sp>
      <p:cxnSp>
        <p:nvCxnSpPr>
          <p:cNvPr id="188" name="Line 188"/>
          <p:cNvCxnSpPr/>
          <p:nvPr/>
        </p:nvCxnSpPr>
        <p:spPr>
          <a:xfrm>
            <a:off x="1440000" y="76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8" name="Line 188"/>
          <p:cNvCxnSpPr/>
          <p:nvPr/>
        </p:nvCxnSpPr>
        <p:spPr>
          <a:xfrm>
            <a:off x="1440000" y="76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8" name="Line 188"/>
          <p:cNvCxnSpPr/>
          <p:nvPr/>
        </p:nvCxnSpPr>
        <p:spPr>
          <a:xfrm>
            <a:off x="1440000" y="78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9" name="TextBox 189"/>
          <p:cNvSpPr txBox="1"/>
          <p:nvPr/>
        </p:nvSpPr>
        <p:spPr>
          <a:xfrm>
            <a:off x="2736000" y="763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</a:p>
        </p:txBody>
      </p:sp>
      <p:cxnSp>
        <p:nvCxnSpPr>
          <p:cNvPr id="189" name="Line 189"/>
          <p:cNvCxnSpPr/>
          <p:nvPr/>
        </p:nvCxnSpPr>
        <p:spPr>
          <a:xfrm>
            <a:off x="3276000" y="76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9" name="Line 189"/>
          <p:cNvCxnSpPr/>
          <p:nvPr/>
        </p:nvCxnSpPr>
        <p:spPr>
          <a:xfrm>
            <a:off x="2736000" y="76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9" name="Line 189"/>
          <p:cNvCxnSpPr/>
          <p:nvPr/>
        </p:nvCxnSpPr>
        <p:spPr>
          <a:xfrm>
            <a:off x="2736000" y="78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0" name="TextBox 190"/>
          <p:cNvSpPr txBox="1"/>
          <p:nvPr/>
        </p:nvSpPr>
        <p:spPr>
          <a:xfrm>
            <a:off x="3276000" y="763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22/02/2002</a:t>
            </a:r>
          </a:p>
        </p:txBody>
      </p:sp>
      <p:sp>
        <p:nvSpPr>
          <p:cNvPr id="191" name="TextBox 191"/>
          <p:cNvSpPr txBox="1"/>
          <p:nvPr/>
        </p:nvSpPr>
        <p:spPr>
          <a:xfrm>
            <a:off x="4104000" y="76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92" name="TextBox 192"/>
          <p:cNvSpPr txBox="1"/>
          <p:nvPr/>
        </p:nvSpPr>
        <p:spPr>
          <a:xfrm>
            <a:off x="4536000" y="763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2.89</a:t>
            </a:r>
          </a:p>
        </p:txBody>
      </p:sp>
      <p:sp>
        <p:nvSpPr>
          <p:cNvPr id="193" name="TextBox 193"/>
          <p:cNvSpPr txBox="1"/>
          <p:nvPr/>
        </p:nvSpPr>
        <p:spPr>
          <a:xfrm>
            <a:off x="5040000" y="76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94" name="TextBox 194"/>
          <p:cNvSpPr txBox="1"/>
          <p:nvPr/>
        </p:nvSpPr>
        <p:spPr>
          <a:xfrm>
            <a:off x="5472000" y="763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95" name="TextBox 195"/>
          <p:cNvSpPr txBox="1"/>
          <p:nvPr/>
        </p:nvSpPr>
        <p:spPr>
          <a:xfrm>
            <a:off x="6264000" y="763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96" name="TextBox 196"/>
          <p:cNvSpPr txBox="1"/>
          <p:nvPr/>
        </p:nvSpPr>
        <p:spPr>
          <a:xfrm>
            <a:off x="360000" y="784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Chăn nuôi Thú Y</a:t>
            </a:r>
          </a:p>
        </p:txBody>
      </p:sp>
      <p:sp>
        <p:nvSpPr>
          <p:cNvPr id="197" name="TextBox 197"/>
          <p:cNvSpPr txBox="1"/>
          <p:nvPr/>
        </p:nvSpPr>
        <p:spPr>
          <a:xfrm>
            <a:off x="360000" y="810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DH16DY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360000" y="835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9" name="TextBox 199"/>
          <p:cNvSpPr txBox="1"/>
          <p:nvPr/>
        </p:nvSpPr>
        <p:spPr>
          <a:xfrm>
            <a:off x="720000" y="835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16112484</a:t>
            </a:r>
          </a:p>
        </p:txBody>
      </p:sp>
      <p:sp>
        <p:nvSpPr>
          <p:cNvPr id="200" name="TextBox 200"/>
          <p:cNvSpPr txBox="1"/>
          <p:nvPr/>
        </p:nvSpPr>
        <p:spPr>
          <a:xfrm>
            <a:off x="1440000" y="835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Thị Cẩm</a:t>
            </a:r>
          </a:p>
        </p:txBody>
      </p:sp>
      <p:cxnSp>
        <p:nvCxnSpPr>
          <p:cNvPr id="200" name="Line 200"/>
          <p:cNvCxnSpPr/>
          <p:nvPr/>
        </p:nvCxnSpPr>
        <p:spPr>
          <a:xfrm>
            <a:off x="1440000" y="83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0" name="Line 200"/>
          <p:cNvCxnSpPr/>
          <p:nvPr/>
        </p:nvCxnSpPr>
        <p:spPr>
          <a:xfrm>
            <a:off x="1440000" y="83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0" name="Line 200"/>
          <p:cNvCxnSpPr/>
          <p:nvPr/>
        </p:nvCxnSpPr>
        <p:spPr>
          <a:xfrm>
            <a:off x="1440000" y="85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1" name="TextBox 201"/>
          <p:cNvSpPr txBox="1"/>
          <p:nvPr/>
        </p:nvSpPr>
        <p:spPr>
          <a:xfrm>
            <a:off x="2736000" y="835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</a:p>
        </p:txBody>
      </p:sp>
      <p:cxnSp>
        <p:nvCxnSpPr>
          <p:cNvPr id="201" name="Line 201"/>
          <p:cNvCxnSpPr/>
          <p:nvPr/>
        </p:nvCxnSpPr>
        <p:spPr>
          <a:xfrm>
            <a:off x="3276000" y="83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1" name="Line 201"/>
          <p:cNvCxnSpPr/>
          <p:nvPr/>
        </p:nvCxnSpPr>
        <p:spPr>
          <a:xfrm>
            <a:off x="2736000" y="83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1" name="Line 201"/>
          <p:cNvCxnSpPr/>
          <p:nvPr/>
        </p:nvCxnSpPr>
        <p:spPr>
          <a:xfrm>
            <a:off x="2736000" y="85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2" name="TextBox 202"/>
          <p:cNvSpPr txBox="1"/>
          <p:nvPr/>
        </p:nvSpPr>
        <p:spPr>
          <a:xfrm>
            <a:off x="3276000" y="835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16/09/1998</a:t>
            </a:r>
          </a:p>
        </p:txBody>
      </p:sp>
      <p:sp>
        <p:nvSpPr>
          <p:cNvPr id="203" name="TextBox 203"/>
          <p:cNvSpPr txBox="1"/>
          <p:nvPr/>
        </p:nvSpPr>
        <p:spPr>
          <a:xfrm>
            <a:off x="4104000" y="83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04" name="TextBox 204"/>
          <p:cNvSpPr txBox="1"/>
          <p:nvPr/>
        </p:nvSpPr>
        <p:spPr>
          <a:xfrm>
            <a:off x="4536000" y="835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2.69</a:t>
            </a:r>
          </a:p>
        </p:txBody>
      </p:sp>
      <p:sp>
        <p:nvSpPr>
          <p:cNvPr id="205" name="TextBox 205"/>
          <p:cNvSpPr txBox="1"/>
          <p:nvPr/>
        </p:nvSpPr>
        <p:spPr>
          <a:xfrm>
            <a:off x="5040000" y="83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165</a:t>
            </a:r>
          </a:p>
        </p:txBody>
      </p:sp>
      <p:sp>
        <p:nvSpPr>
          <p:cNvPr id="206" name="TextBox 206"/>
          <p:cNvSpPr txBox="1"/>
          <p:nvPr/>
        </p:nvSpPr>
        <p:spPr>
          <a:xfrm>
            <a:off x="5472000" y="835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07" name="TextBox 207"/>
          <p:cNvSpPr txBox="1"/>
          <p:nvPr/>
        </p:nvSpPr>
        <p:spPr>
          <a:xfrm>
            <a:off x="6264000" y="835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08" name="TextBox 208"/>
          <p:cNvSpPr txBox="1"/>
          <p:nvPr/>
        </p:nvSpPr>
        <p:spPr>
          <a:xfrm>
            <a:off x="360000" y="856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DH16TYNT</a:t>
            </a:r>
          </a:p>
        </p:txBody>
      </p:sp>
      <p:sp>
        <p:nvSpPr>
          <p:cNvPr id="209" name="TextBox 209"/>
          <p:cNvSpPr txBox="1"/>
          <p:nvPr/>
        </p:nvSpPr>
        <p:spPr>
          <a:xfrm>
            <a:off x="360000" y="882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0" name="TextBox 210"/>
          <p:cNvSpPr txBox="1"/>
          <p:nvPr/>
        </p:nvSpPr>
        <p:spPr>
          <a:xfrm>
            <a:off x="720000" y="882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16112408</a:t>
            </a:r>
          </a:p>
        </p:txBody>
      </p:sp>
      <p:sp>
        <p:nvSpPr>
          <p:cNvPr id="211" name="TextBox 211"/>
          <p:cNvSpPr txBox="1"/>
          <p:nvPr/>
        </p:nvSpPr>
        <p:spPr>
          <a:xfrm>
            <a:off x="1440000" y="882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Thẩm Thị</a:t>
            </a:r>
          </a:p>
        </p:txBody>
      </p:sp>
      <p:cxnSp>
        <p:nvCxnSpPr>
          <p:cNvPr id="211" name="Line 211"/>
          <p:cNvCxnSpPr/>
          <p:nvPr/>
        </p:nvCxnSpPr>
        <p:spPr>
          <a:xfrm>
            <a:off x="1440000" y="88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1" name="Line 211"/>
          <p:cNvCxnSpPr/>
          <p:nvPr/>
        </p:nvCxnSpPr>
        <p:spPr>
          <a:xfrm>
            <a:off x="1440000" y="88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1" name="Line 211"/>
          <p:cNvCxnSpPr/>
          <p:nvPr/>
        </p:nvCxnSpPr>
        <p:spPr>
          <a:xfrm>
            <a:off x="1440000" y="903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2" name="TextBox 212"/>
          <p:cNvSpPr txBox="1"/>
          <p:nvPr/>
        </p:nvSpPr>
        <p:spPr>
          <a:xfrm>
            <a:off x="2736000" y="882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Dịp</a:t>
            </a:r>
          </a:p>
        </p:txBody>
      </p:sp>
      <p:cxnSp>
        <p:nvCxnSpPr>
          <p:cNvPr id="212" name="Line 212"/>
          <p:cNvCxnSpPr/>
          <p:nvPr/>
        </p:nvCxnSpPr>
        <p:spPr>
          <a:xfrm>
            <a:off x="3276000" y="88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2" name="Line 212"/>
          <p:cNvCxnSpPr/>
          <p:nvPr/>
        </p:nvCxnSpPr>
        <p:spPr>
          <a:xfrm>
            <a:off x="2736000" y="88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2" name="Line 212"/>
          <p:cNvCxnSpPr/>
          <p:nvPr/>
        </p:nvCxnSpPr>
        <p:spPr>
          <a:xfrm>
            <a:off x="2736000" y="903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3" name="TextBox 213"/>
          <p:cNvSpPr txBox="1"/>
          <p:nvPr/>
        </p:nvSpPr>
        <p:spPr>
          <a:xfrm>
            <a:off x="3276000" y="882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18/08/1998</a:t>
            </a:r>
          </a:p>
        </p:txBody>
      </p:sp>
      <p:sp>
        <p:nvSpPr>
          <p:cNvPr id="214" name="TextBox 214"/>
          <p:cNvSpPr txBox="1"/>
          <p:nvPr/>
        </p:nvSpPr>
        <p:spPr>
          <a:xfrm>
            <a:off x="4104000" y="88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15" name="TextBox 215"/>
          <p:cNvSpPr txBox="1"/>
          <p:nvPr/>
        </p:nvSpPr>
        <p:spPr>
          <a:xfrm>
            <a:off x="4536000" y="882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2.34</a:t>
            </a:r>
          </a:p>
        </p:txBody>
      </p:sp>
      <p:sp>
        <p:nvSpPr>
          <p:cNvPr id="216" name="TextBox 216"/>
          <p:cNvSpPr txBox="1"/>
          <p:nvPr/>
        </p:nvSpPr>
        <p:spPr>
          <a:xfrm>
            <a:off x="5040000" y="88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165</a:t>
            </a:r>
          </a:p>
        </p:txBody>
      </p:sp>
      <p:sp>
        <p:nvSpPr>
          <p:cNvPr id="217" name="TextBox 217"/>
          <p:cNvSpPr txBox="1"/>
          <p:nvPr/>
        </p:nvSpPr>
        <p:spPr>
          <a:xfrm>
            <a:off x="5472000" y="882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218" name="TextBox 218"/>
          <p:cNvSpPr txBox="1"/>
          <p:nvPr/>
        </p:nvSpPr>
        <p:spPr>
          <a:xfrm>
            <a:off x="6264000" y="882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19" name="TextBox 219"/>
          <p:cNvSpPr txBox="1"/>
          <p:nvPr/>
        </p:nvSpPr>
        <p:spPr>
          <a:xfrm>
            <a:off x="360000" y="903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DH17DY</a:t>
            </a:r>
          </a:p>
        </p:txBody>
      </p:sp>
      <p:sp>
        <p:nvSpPr>
          <p:cNvPr id="220" name="TextBox 220"/>
          <p:cNvSpPr txBox="1"/>
          <p:nvPr/>
        </p:nvSpPr>
        <p:spPr>
          <a:xfrm>
            <a:off x="360000" y="928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1" name="TextBox 221"/>
          <p:cNvSpPr txBox="1"/>
          <p:nvPr/>
        </p:nvSpPr>
        <p:spPr>
          <a:xfrm>
            <a:off x="720000" y="928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17112213</a:t>
            </a:r>
          </a:p>
        </p:txBody>
      </p:sp>
      <p:sp>
        <p:nvSpPr>
          <p:cNvPr id="222" name="TextBox 222"/>
          <p:cNvSpPr txBox="1"/>
          <p:nvPr/>
        </p:nvSpPr>
        <p:spPr>
          <a:xfrm>
            <a:off x="1440000" y="928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 Trọng</a:t>
            </a:r>
          </a:p>
        </p:txBody>
      </p:sp>
      <p:cxnSp>
        <p:nvCxnSpPr>
          <p:cNvPr id="222" name="Line 222"/>
          <p:cNvCxnSpPr/>
          <p:nvPr/>
        </p:nvCxnSpPr>
        <p:spPr>
          <a:xfrm>
            <a:off x="1440000" y="92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2" name="Line 222"/>
          <p:cNvCxnSpPr/>
          <p:nvPr/>
        </p:nvCxnSpPr>
        <p:spPr>
          <a:xfrm>
            <a:off x="1440000" y="92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2" name="Line 222"/>
          <p:cNvCxnSpPr/>
          <p:nvPr/>
        </p:nvCxnSpPr>
        <p:spPr>
          <a:xfrm>
            <a:off x="1440000" y="95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3" name="TextBox 223"/>
          <p:cNvSpPr txBox="1"/>
          <p:nvPr/>
        </p:nvSpPr>
        <p:spPr>
          <a:xfrm>
            <a:off x="2736000" y="928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</a:p>
        </p:txBody>
      </p:sp>
      <p:cxnSp>
        <p:nvCxnSpPr>
          <p:cNvPr id="223" name="Line 223"/>
          <p:cNvCxnSpPr/>
          <p:nvPr/>
        </p:nvCxnSpPr>
        <p:spPr>
          <a:xfrm>
            <a:off x="3276000" y="92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3" name="Line 223"/>
          <p:cNvCxnSpPr/>
          <p:nvPr/>
        </p:nvCxnSpPr>
        <p:spPr>
          <a:xfrm>
            <a:off x="2736000" y="92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3" name="Line 223"/>
          <p:cNvCxnSpPr/>
          <p:nvPr/>
        </p:nvCxnSpPr>
        <p:spPr>
          <a:xfrm>
            <a:off x="2736000" y="95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4" name="TextBox 224"/>
          <p:cNvSpPr txBox="1"/>
          <p:nvPr/>
        </p:nvSpPr>
        <p:spPr>
          <a:xfrm>
            <a:off x="3276000" y="928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01/01/1999</a:t>
            </a:r>
          </a:p>
        </p:txBody>
      </p:sp>
      <p:sp>
        <p:nvSpPr>
          <p:cNvPr id="225" name="TextBox 225"/>
          <p:cNvSpPr txBox="1"/>
          <p:nvPr/>
        </p:nvSpPr>
        <p:spPr>
          <a:xfrm>
            <a:off x="4104000" y="92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26" name="TextBox 226"/>
          <p:cNvSpPr txBox="1"/>
          <p:nvPr/>
        </p:nvSpPr>
        <p:spPr>
          <a:xfrm>
            <a:off x="4536000" y="928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2.50</a:t>
            </a:r>
          </a:p>
        </p:txBody>
      </p:sp>
      <p:sp>
        <p:nvSpPr>
          <p:cNvPr id="227" name="TextBox 227"/>
          <p:cNvSpPr txBox="1"/>
          <p:nvPr/>
        </p:nvSpPr>
        <p:spPr>
          <a:xfrm>
            <a:off x="5040000" y="92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169</a:t>
            </a:r>
          </a:p>
        </p:txBody>
      </p:sp>
      <p:sp>
        <p:nvSpPr>
          <p:cNvPr id="228" name="TextBox 228"/>
          <p:cNvSpPr txBox="1"/>
          <p:nvPr/>
        </p:nvSpPr>
        <p:spPr>
          <a:xfrm>
            <a:off x="5472000" y="928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29" name="TextBox 229"/>
          <p:cNvSpPr txBox="1"/>
          <p:nvPr/>
        </p:nvSpPr>
        <p:spPr>
          <a:xfrm>
            <a:off x="6264000" y="928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30" name="TextBox 230"/>
          <p:cNvSpPr txBox="1"/>
          <p:nvPr/>
        </p:nvSpPr>
        <p:spPr>
          <a:xfrm>
            <a:off x="360000" y="950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DH18TT</a:t>
            </a:r>
          </a:p>
        </p:txBody>
      </p:sp>
      <p:sp>
        <p:nvSpPr>
          <p:cNvPr id="231" name="TextBox 231"/>
          <p:cNvSpPr txBox="1"/>
          <p:nvPr/>
        </p:nvSpPr>
        <p:spPr>
          <a:xfrm>
            <a:off x="360000" y="975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2" name="TextBox 232"/>
          <p:cNvSpPr txBox="1"/>
          <p:nvPr/>
        </p:nvSpPr>
        <p:spPr>
          <a:xfrm>
            <a:off x="720000" y="975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18112021</a:t>
            </a:r>
          </a:p>
        </p:txBody>
      </p:sp>
      <p:sp>
        <p:nvSpPr>
          <p:cNvPr id="233" name="TextBox 233"/>
          <p:cNvSpPr txBox="1"/>
          <p:nvPr/>
        </p:nvSpPr>
        <p:spPr>
          <a:xfrm>
            <a:off x="1440000" y="975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Hoàng Tuyết</a:t>
            </a:r>
          </a:p>
        </p:txBody>
      </p:sp>
      <p:cxnSp>
        <p:nvCxnSpPr>
          <p:cNvPr id="233" name="Line 233"/>
          <p:cNvCxnSpPr/>
          <p:nvPr/>
        </p:nvCxnSpPr>
        <p:spPr>
          <a:xfrm>
            <a:off x="1440000" y="97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3" name="Line 233"/>
          <p:cNvCxnSpPr/>
          <p:nvPr/>
        </p:nvCxnSpPr>
        <p:spPr>
          <a:xfrm>
            <a:off x="1440000" y="975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3" name="Line 233"/>
          <p:cNvCxnSpPr/>
          <p:nvPr/>
        </p:nvCxnSpPr>
        <p:spPr>
          <a:xfrm>
            <a:off x="1440000" y="99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4" name="TextBox 234"/>
          <p:cNvSpPr txBox="1"/>
          <p:nvPr/>
        </p:nvSpPr>
        <p:spPr>
          <a:xfrm>
            <a:off x="2736000" y="975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</a:p>
        </p:txBody>
      </p:sp>
      <p:cxnSp>
        <p:nvCxnSpPr>
          <p:cNvPr id="234" name="Line 234"/>
          <p:cNvCxnSpPr/>
          <p:nvPr/>
        </p:nvCxnSpPr>
        <p:spPr>
          <a:xfrm>
            <a:off x="3276000" y="97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4" name="Line 234"/>
          <p:cNvCxnSpPr/>
          <p:nvPr/>
        </p:nvCxnSpPr>
        <p:spPr>
          <a:xfrm>
            <a:off x="2736000" y="975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4" name="Line 234"/>
          <p:cNvCxnSpPr/>
          <p:nvPr/>
        </p:nvCxnSpPr>
        <p:spPr>
          <a:xfrm>
            <a:off x="2736000" y="99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5" name="TextBox 235"/>
          <p:cNvSpPr txBox="1"/>
          <p:nvPr/>
        </p:nvSpPr>
        <p:spPr>
          <a:xfrm>
            <a:off x="3276000" y="975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22/12/2000</a:t>
            </a:r>
          </a:p>
        </p:txBody>
      </p:sp>
      <p:sp>
        <p:nvSpPr>
          <p:cNvPr id="236" name="TextBox 236"/>
          <p:cNvSpPr txBox="1"/>
          <p:nvPr/>
        </p:nvSpPr>
        <p:spPr>
          <a:xfrm>
            <a:off x="4104000" y="97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37" name="TextBox 237"/>
          <p:cNvSpPr txBox="1"/>
          <p:nvPr/>
        </p:nvSpPr>
        <p:spPr>
          <a:xfrm>
            <a:off x="4536000" y="975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2.51</a:t>
            </a:r>
          </a:p>
        </p:txBody>
      </p:sp>
      <p:sp>
        <p:nvSpPr>
          <p:cNvPr id="238" name="TextBox 238"/>
          <p:cNvSpPr txBox="1"/>
          <p:nvPr/>
        </p:nvSpPr>
        <p:spPr>
          <a:xfrm>
            <a:off x="5040000" y="97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169</a:t>
            </a:r>
          </a:p>
        </p:txBody>
      </p:sp>
      <p:sp>
        <p:nvSpPr>
          <p:cNvPr id="239" name="TextBox 239"/>
          <p:cNvSpPr txBox="1"/>
          <p:nvPr/>
        </p:nvSpPr>
        <p:spPr>
          <a:xfrm>
            <a:off x="5472000" y="975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40" name="TextBox 240"/>
          <p:cNvSpPr txBox="1"/>
          <p:nvPr/>
        </p:nvSpPr>
        <p:spPr>
          <a:xfrm>
            <a:off x="6264000" y="975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41" name="TextBox 241"/>
          <p:cNvSpPr txBox="1"/>
          <p:nvPr/>
        </p:nvSpPr>
        <p:spPr>
          <a:xfrm>
            <a:off x="360000" y="997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DH18TY</a:t>
            </a:r>
          </a:p>
        </p:txBody>
      </p:sp>
      <p:sp>
        <p:nvSpPr>
          <p:cNvPr id="242" name="TextBox 242"/>
          <p:cNvSpPr txBox="1"/>
          <p:nvPr/>
        </p:nvSpPr>
        <p:spPr>
          <a:xfrm>
            <a:off x="360000" y="1022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43" name="TextBox 243"/>
          <p:cNvSpPr txBox="1"/>
          <p:nvPr/>
        </p:nvSpPr>
        <p:spPr>
          <a:xfrm>
            <a:off x="720000" y="1022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18112299</a:t>
            </a:r>
          </a:p>
        </p:txBody>
      </p:sp>
      <p:sp>
        <p:nvSpPr>
          <p:cNvPr id="244" name="TextBox 244"/>
          <p:cNvSpPr txBox="1"/>
          <p:nvPr/>
        </p:nvSpPr>
        <p:spPr>
          <a:xfrm>
            <a:off x="1440000" y="1022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Đinh Phương</a:t>
            </a:r>
          </a:p>
        </p:txBody>
      </p:sp>
      <p:cxnSp>
        <p:nvCxnSpPr>
          <p:cNvPr id="244" name="Line 244"/>
          <p:cNvCxnSpPr/>
          <p:nvPr/>
        </p:nvCxnSpPr>
        <p:spPr>
          <a:xfrm>
            <a:off x="1440000" y="102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4" name="Line 244"/>
          <p:cNvCxnSpPr/>
          <p:nvPr/>
        </p:nvCxnSpPr>
        <p:spPr>
          <a:xfrm>
            <a:off x="1440000" y="102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4" name="Line 244"/>
          <p:cNvCxnSpPr/>
          <p:nvPr/>
        </p:nvCxnSpPr>
        <p:spPr>
          <a:xfrm>
            <a:off x="1440000" y="104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5" name="TextBox 245"/>
          <p:cNvSpPr txBox="1"/>
          <p:nvPr/>
        </p:nvSpPr>
        <p:spPr>
          <a:xfrm>
            <a:off x="2736000" y="1022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</a:p>
        </p:txBody>
      </p:sp>
      <p:cxnSp>
        <p:nvCxnSpPr>
          <p:cNvPr id="245" name="Line 245"/>
          <p:cNvCxnSpPr/>
          <p:nvPr/>
        </p:nvCxnSpPr>
        <p:spPr>
          <a:xfrm>
            <a:off x="3276000" y="102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5" name="Line 245"/>
          <p:cNvCxnSpPr/>
          <p:nvPr/>
        </p:nvCxnSpPr>
        <p:spPr>
          <a:xfrm>
            <a:off x="2736000" y="102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5" name="Line 245"/>
          <p:cNvCxnSpPr/>
          <p:nvPr/>
        </p:nvCxnSpPr>
        <p:spPr>
          <a:xfrm>
            <a:off x="2736000" y="104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6" name="TextBox 246"/>
          <p:cNvSpPr txBox="1"/>
          <p:nvPr/>
        </p:nvSpPr>
        <p:spPr>
          <a:xfrm>
            <a:off x="3276000" y="1022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10/01/2000</a:t>
            </a:r>
          </a:p>
        </p:txBody>
      </p:sp>
      <p:sp>
        <p:nvSpPr>
          <p:cNvPr id="247" name="TextBox 247"/>
          <p:cNvSpPr txBox="1"/>
          <p:nvPr/>
        </p:nvSpPr>
        <p:spPr>
          <a:xfrm>
            <a:off x="4104000" y="102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48" name="TextBox 248"/>
          <p:cNvSpPr txBox="1"/>
          <p:nvPr/>
        </p:nvSpPr>
        <p:spPr>
          <a:xfrm>
            <a:off x="4536000" y="1022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2.49</a:t>
            </a:r>
          </a:p>
        </p:txBody>
      </p:sp>
      <p:sp>
        <p:nvSpPr>
          <p:cNvPr id="249" name="TextBox 249"/>
          <p:cNvSpPr txBox="1"/>
          <p:nvPr/>
        </p:nvSpPr>
        <p:spPr>
          <a:xfrm>
            <a:off x="5040000" y="102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168</a:t>
            </a:r>
          </a:p>
        </p:txBody>
      </p:sp>
      <p:sp>
        <p:nvSpPr>
          <p:cNvPr id="250" name="TextBox 250"/>
          <p:cNvSpPr txBox="1"/>
          <p:nvPr/>
        </p:nvSpPr>
        <p:spPr>
          <a:xfrm>
            <a:off x="5472000" y="1022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251" name="TextBox 251"/>
          <p:cNvSpPr txBox="1"/>
          <p:nvPr/>
        </p:nvSpPr>
        <p:spPr>
          <a:xfrm>
            <a:off x="6264000" y="1022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0000" y="2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STT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20000" y="2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Mã SV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40000" y="216000"/>
            <a:ext cx="183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 và tên SV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276000" y="2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 sinh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104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Phái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536000" y="2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ĐTB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40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5472000" y="2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Xếp loại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64000" y="2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 vào sổ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60000" y="43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20000" y="43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18112220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40000" y="43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Phan Nguyễn Trung</a:t>
            </a:r>
          </a:p>
        </p:txBody>
      </p:sp>
      <p:cxnSp>
        <p:nvCxnSpPr>
          <p:cNvPr id="13" name="Line 13"/>
          <p:cNvCxnSpPr/>
          <p:nvPr/>
        </p:nvCxnSpPr>
        <p:spPr>
          <a:xfrm>
            <a:off x="1440000" y="4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" name="Line 13"/>
          <p:cNvCxnSpPr/>
          <p:nvPr/>
        </p:nvCxnSpPr>
        <p:spPr>
          <a:xfrm>
            <a:off x="1440000" y="4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" name="Line 13"/>
          <p:cNvCxnSpPr/>
          <p:nvPr/>
        </p:nvCxnSpPr>
        <p:spPr>
          <a:xfrm>
            <a:off x="1440000" y="6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" name="TextBox 14"/>
          <p:cNvSpPr txBox="1"/>
          <p:nvPr/>
        </p:nvSpPr>
        <p:spPr>
          <a:xfrm>
            <a:off x="2736000" y="43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Tín</a:t>
            </a:r>
          </a:p>
        </p:txBody>
      </p:sp>
      <p:cxnSp>
        <p:nvCxnSpPr>
          <p:cNvPr id="14" name="Line 14"/>
          <p:cNvCxnSpPr/>
          <p:nvPr/>
        </p:nvCxnSpPr>
        <p:spPr>
          <a:xfrm>
            <a:off x="3276000" y="4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2736000" y="4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2736000" y="6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" name="TextBox 15"/>
          <p:cNvSpPr txBox="1"/>
          <p:nvPr/>
        </p:nvSpPr>
        <p:spPr>
          <a:xfrm>
            <a:off x="3276000" y="43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22/10/2000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104000" y="4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536000" y="43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3.18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040000" y="4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168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472000" y="43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264000" y="43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60000" y="64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DH18TYNT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60000" y="90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720000" y="90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18112340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440000" y="90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Châu Trần Hoài</a:t>
            </a:r>
          </a:p>
        </p:txBody>
      </p:sp>
      <p:cxnSp>
        <p:nvCxnSpPr>
          <p:cNvPr id="24" name="Line 24"/>
          <p:cNvCxnSpPr/>
          <p:nvPr/>
        </p:nvCxnSpPr>
        <p:spPr>
          <a:xfrm>
            <a:off x="1440000" y="9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" name="Line 24"/>
          <p:cNvCxnSpPr/>
          <p:nvPr/>
        </p:nvCxnSpPr>
        <p:spPr>
          <a:xfrm>
            <a:off x="1440000" y="9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" name="Line 24"/>
          <p:cNvCxnSpPr/>
          <p:nvPr/>
        </p:nvCxnSpPr>
        <p:spPr>
          <a:xfrm>
            <a:off x="1440000" y="11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" name="TextBox 25"/>
          <p:cNvSpPr txBox="1"/>
          <p:nvPr/>
        </p:nvSpPr>
        <p:spPr>
          <a:xfrm>
            <a:off x="2736000" y="90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Trinh</a:t>
            </a:r>
          </a:p>
        </p:txBody>
      </p:sp>
      <p:cxnSp>
        <p:nvCxnSpPr>
          <p:cNvPr id="25" name="Line 25"/>
          <p:cNvCxnSpPr/>
          <p:nvPr/>
        </p:nvCxnSpPr>
        <p:spPr>
          <a:xfrm>
            <a:off x="3276000" y="9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2736000" y="9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2736000" y="11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" name="TextBox 26"/>
          <p:cNvSpPr txBox="1"/>
          <p:nvPr/>
        </p:nvSpPr>
        <p:spPr>
          <a:xfrm>
            <a:off x="3276000" y="90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01/08/2000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104000" y="9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536000" y="90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2.43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040000" y="9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166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472000" y="90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264000" y="90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60000" y="111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DH19DY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60000" y="136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720000" y="136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19112126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440000" y="136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Phan Thị Cao</a:t>
            </a:r>
          </a:p>
        </p:txBody>
      </p:sp>
      <p:cxnSp>
        <p:nvCxnSpPr>
          <p:cNvPr id="35" name="Line 35"/>
          <p:cNvCxnSpPr/>
          <p:nvPr/>
        </p:nvCxnSpPr>
        <p:spPr>
          <a:xfrm>
            <a:off x="1440000" y="13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5" name="Line 35"/>
          <p:cNvCxnSpPr/>
          <p:nvPr/>
        </p:nvCxnSpPr>
        <p:spPr>
          <a:xfrm>
            <a:off x="1440000" y="13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5" name="Line 35"/>
          <p:cNvCxnSpPr/>
          <p:nvPr/>
        </p:nvCxnSpPr>
        <p:spPr>
          <a:xfrm>
            <a:off x="1440000" y="15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6" name="TextBox 36"/>
          <p:cNvSpPr txBox="1"/>
          <p:nvPr/>
        </p:nvSpPr>
        <p:spPr>
          <a:xfrm>
            <a:off x="2736000" y="136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</a:p>
        </p:txBody>
      </p:sp>
      <p:cxnSp>
        <p:nvCxnSpPr>
          <p:cNvPr id="36" name="Line 36"/>
          <p:cNvCxnSpPr/>
          <p:nvPr/>
        </p:nvCxnSpPr>
        <p:spPr>
          <a:xfrm>
            <a:off x="3276000" y="13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" name="Line 36"/>
          <p:cNvCxnSpPr/>
          <p:nvPr/>
        </p:nvCxnSpPr>
        <p:spPr>
          <a:xfrm>
            <a:off x="2736000" y="13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" name="Line 36"/>
          <p:cNvCxnSpPr/>
          <p:nvPr/>
        </p:nvCxnSpPr>
        <p:spPr>
          <a:xfrm>
            <a:off x="2736000" y="15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7" name="TextBox 37"/>
          <p:cNvSpPr txBox="1"/>
          <p:nvPr/>
        </p:nvSpPr>
        <p:spPr>
          <a:xfrm>
            <a:off x="3276000" y="136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19/11/2001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104000" y="13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536000" y="136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2.77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040000" y="13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166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5472000" y="136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6264000" y="136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360000" y="158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DH19TT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360000" y="183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720000" y="183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19112040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440000" y="183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Thế</a:t>
            </a:r>
          </a:p>
        </p:txBody>
      </p:sp>
      <p:cxnSp>
        <p:nvCxnSpPr>
          <p:cNvPr id="46" name="Line 46"/>
          <p:cNvCxnSpPr/>
          <p:nvPr/>
        </p:nvCxnSpPr>
        <p:spPr>
          <a:xfrm>
            <a:off x="1440000" y="183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6" name="Line 46"/>
          <p:cNvCxnSpPr/>
          <p:nvPr/>
        </p:nvCxnSpPr>
        <p:spPr>
          <a:xfrm>
            <a:off x="1440000" y="183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6" name="Line 46"/>
          <p:cNvCxnSpPr/>
          <p:nvPr/>
        </p:nvCxnSpPr>
        <p:spPr>
          <a:xfrm>
            <a:off x="1440000" y="20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7" name="TextBox 47"/>
          <p:cNvSpPr txBox="1"/>
          <p:nvPr/>
        </p:nvSpPr>
        <p:spPr>
          <a:xfrm>
            <a:off x="2736000" y="183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Duy</a:t>
            </a:r>
          </a:p>
        </p:txBody>
      </p:sp>
      <p:cxnSp>
        <p:nvCxnSpPr>
          <p:cNvPr id="47" name="Line 47"/>
          <p:cNvCxnSpPr/>
          <p:nvPr/>
        </p:nvCxnSpPr>
        <p:spPr>
          <a:xfrm>
            <a:off x="3276000" y="183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7" name="Line 47"/>
          <p:cNvCxnSpPr/>
          <p:nvPr/>
        </p:nvCxnSpPr>
        <p:spPr>
          <a:xfrm>
            <a:off x="2736000" y="183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7" name="Line 47"/>
          <p:cNvCxnSpPr/>
          <p:nvPr/>
        </p:nvCxnSpPr>
        <p:spPr>
          <a:xfrm>
            <a:off x="2736000" y="20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8" name="TextBox 48"/>
          <p:cNvSpPr txBox="1"/>
          <p:nvPr/>
        </p:nvSpPr>
        <p:spPr>
          <a:xfrm>
            <a:off x="3276000" y="183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01/12/2001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4104000" y="183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4536000" y="183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2.94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040000" y="183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169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5472000" y="183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6264000" y="183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360000" y="205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DH19TY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360000" y="230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720000" y="230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19112018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1440000" y="230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Giản Tư</a:t>
            </a:r>
          </a:p>
        </p:txBody>
      </p:sp>
      <p:cxnSp>
        <p:nvCxnSpPr>
          <p:cNvPr id="57" name="Line 57"/>
          <p:cNvCxnSpPr/>
          <p:nvPr/>
        </p:nvCxnSpPr>
        <p:spPr>
          <a:xfrm>
            <a:off x="1440000" y="23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7" name="Line 57"/>
          <p:cNvCxnSpPr/>
          <p:nvPr/>
        </p:nvCxnSpPr>
        <p:spPr>
          <a:xfrm>
            <a:off x="1440000" y="23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7" name="Line 57"/>
          <p:cNvCxnSpPr/>
          <p:nvPr/>
        </p:nvCxnSpPr>
        <p:spPr>
          <a:xfrm>
            <a:off x="1440000" y="25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8" name="TextBox 58"/>
          <p:cNvSpPr txBox="1"/>
          <p:nvPr/>
        </p:nvSpPr>
        <p:spPr>
          <a:xfrm>
            <a:off x="2736000" y="230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Chinh</a:t>
            </a:r>
          </a:p>
        </p:txBody>
      </p:sp>
      <p:cxnSp>
        <p:nvCxnSpPr>
          <p:cNvPr id="58" name="Line 58"/>
          <p:cNvCxnSpPr/>
          <p:nvPr/>
        </p:nvCxnSpPr>
        <p:spPr>
          <a:xfrm>
            <a:off x="3276000" y="23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8" name="Line 58"/>
          <p:cNvCxnSpPr/>
          <p:nvPr/>
        </p:nvCxnSpPr>
        <p:spPr>
          <a:xfrm>
            <a:off x="2736000" y="23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8" name="Line 58"/>
          <p:cNvCxnSpPr/>
          <p:nvPr/>
        </p:nvCxnSpPr>
        <p:spPr>
          <a:xfrm>
            <a:off x="2736000" y="25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9" name="TextBox 59"/>
          <p:cNvSpPr txBox="1"/>
          <p:nvPr/>
        </p:nvSpPr>
        <p:spPr>
          <a:xfrm>
            <a:off x="3276000" y="230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14/01/2001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4104000" y="23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536000" y="230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2.61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5040000" y="23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168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5472000" y="230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6264000" y="230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360000" y="252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DH19TYNT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360000" y="277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720000" y="277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19112379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1440000" y="277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Hoàng Thanh</a:t>
            </a:r>
          </a:p>
        </p:txBody>
      </p:sp>
      <p:cxnSp>
        <p:nvCxnSpPr>
          <p:cNvPr id="68" name="Line 68"/>
          <p:cNvCxnSpPr/>
          <p:nvPr/>
        </p:nvCxnSpPr>
        <p:spPr>
          <a:xfrm>
            <a:off x="1440000" y="27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8" name="Line 68"/>
          <p:cNvCxnSpPr/>
          <p:nvPr/>
        </p:nvCxnSpPr>
        <p:spPr>
          <a:xfrm>
            <a:off x="1440000" y="27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8" name="Line 68"/>
          <p:cNvCxnSpPr/>
          <p:nvPr/>
        </p:nvCxnSpPr>
        <p:spPr>
          <a:xfrm>
            <a:off x="1440000" y="29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9" name="TextBox 69"/>
          <p:cNvSpPr txBox="1"/>
          <p:nvPr/>
        </p:nvSpPr>
        <p:spPr>
          <a:xfrm>
            <a:off x="2736000" y="277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Thắm</a:t>
            </a:r>
          </a:p>
        </p:txBody>
      </p:sp>
      <p:cxnSp>
        <p:nvCxnSpPr>
          <p:cNvPr id="69" name="Line 69"/>
          <p:cNvCxnSpPr/>
          <p:nvPr/>
        </p:nvCxnSpPr>
        <p:spPr>
          <a:xfrm>
            <a:off x="3276000" y="27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9" name="Line 69"/>
          <p:cNvCxnSpPr/>
          <p:nvPr/>
        </p:nvCxnSpPr>
        <p:spPr>
          <a:xfrm>
            <a:off x="2736000" y="27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9" name="Line 69"/>
          <p:cNvCxnSpPr/>
          <p:nvPr/>
        </p:nvCxnSpPr>
        <p:spPr>
          <a:xfrm>
            <a:off x="2736000" y="29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0" name="TextBox 70"/>
          <p:cNvSpPr txBox="1"/>
          <p:nvPr/>
        </p:nvSpPr>
        <p:spPr>
          <a:xfrm>
            <a:off x="3276000" y="277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06/03/2001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4104000" y="27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4536000" y="277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2.39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5040000" y="27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167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5472000" y="277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6264000" y="277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360000" y="298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DH20CN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360000" y="324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720000" y="324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20111278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1440000" y="324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Võ Như</a:t>
            </a:r>
          </a:p>
        </p:txBody>
      </p:sp>
      <p:cxnSp>
        <p:nvCxnSpPr>
          <p:cNvPr id="79" name="Line 79"/>
          <p:cNvCxnSpPr/>
          <p:nvPr/>
        </p:nvCxnSpPr>
        <p:spPr>
          <a:xfrm>
            <a:off x="1440000" y="324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9" name="Line 79"/>
          <p:cNvCxnSpPr/>
          <p:nvPr/>
        </p:nvCxnSpPr>
        <p:spPr>
          <a:xfrm>
            <a:off x="1440000" y="32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9" name="Line 79"/>
          <p:cNvCxnSpPr/>
          <p:nvPr/>
        </p:nvCxnSpPr>
        <p:spPr>
          <a:xfrm>
            <a:off x="1440000" y="345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0" name="TextBox 80"/>
          <p:cNvSpPr txBox="1"/>
          <p:nvPr/>
        </p:nvSpPr>
        <p:spPr>
          <a:xfrm>
            <a:off x="2736000" y="324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Quỳnh</a:t>
            </a:r>
          </a:p>
        </p:txBody>
      </p:sp>
      <p:cxnSp>
        <p:nvCxnSpPr>
          <p:cNvPr id="80" name="Line 80"/>
          <p:cNvCxnSpPr/>
          <p:nvPr/>
        </p:nvCxnSpPr>
        <p:spPr>
          <a:xfrm>
            <a:off x="3276000" y="324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0" name="Line 80"/>
          <p:cNvCxnSpPr/>
          <p:nvPr/>
        </p:nvCxnSpPr>
        <p:spPr>
          <a:xfrm>
            <a:off x="2736000" y="32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0" name="Line 80"/>
          <p:cNvCxnSpPr/>
          <p:nvPr/>
        </p:nvCxnSpPr>
        <p:spPr>
          <a:xfrm>
            <a:off x="2736000" y="345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1" name="TextBox 81"/>
          <p:cNvSpPr txBox="1"/>
          <p:nvPr/>
        </p:nvSpPr>
        <p:spPr>
          <a:xfrm>
            <a:off x="3276000" y="324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04/08/2002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4104000" y="324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4536000" y="324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2.48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5040000" y="324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5472000" y="324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6264000" y="324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360000" y="345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720000" y="345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20111240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1440000" y="345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Lại Quỳnh</a:t>
            </a:r>
          </a:p>
        </p:txBody>
      </p:sp>
      <p:cxnSp>
        <p:nvCxnSpPr>
          <p:cNvPr id="89" name="Line 89"/>
          <p:cNvCxnSpPr/>
          <p:nvPr/>
        </p:nvCxnSpPr>
        <p:spPr>
          <a:xfrm>
            <a:off x="1440000" y="34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9" name="Line 89"/>
          <p:cNvCxnSpPr/>
          <p:nvPr/>
        </p:nvCxnSpPr>
        <p:spPr>
          <a:xfrm>
            <a:off x="1440000" y="345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9" name="Line 89"/>
          <p:cNvCxnSpPr/>
          <p:nvPr/>
        </p:nvCxnSpPr>
        <p:spPr>
          <a:xfrm>
            <a:off x="1440000" y="36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0" name="TextBox 90"/>
          <p:cNvSpPr txBox="1"/>
          <p:nvPr/>
        </p:nvSpPr>
        <p:spPr>
          <a:xfrm>
            <a:off x="2736000" y="345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cxnSp>
        <p:nvCxnSpPr>
          <p:cNvPr id="90" name="Line 90"/>
          <p:cNvCxnSpPr/>
          <p:nvPr/>
        </p:nvCxnSpPr>
        <p:spPr>
          <a:xfrm>
            <a:off x="3276000" y="34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0" name="Line 90"/>
          <p:cNvCxnSpPr/>
          <p:nvPr/>
        </p:nvCxnSpPr>
        <p:spPr>
          <a:xfrm>
            <a:off x="2736000" y="345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0" name="Line 90"/>
          <p:cNvCxnSpPr/>
          <p:nvPr/>
        </p:nvCxnSpPr>
        <p:spPr>
          <a:xfrm>
            <a:off x="2736000" y="36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1" name="TextBox 91"/>
          <p:cNvSpPr txBox="1"/>
          <p:nvPr/>
        </p:nvSpPr>
        <p:spPr>
          <a:xfrm>
            <a:off x="3276000" y="345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01/02/2002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4104000" y="34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4536000" y="345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2.92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5040000" y="34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160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5472000" y="345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6264000" y="345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360000" y="367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DH20TY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360000" y="392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720000" y="392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20112228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1440000" y="392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Thị Hải</a:t>
            </a:r>
          </a:p>
        </p:txBody>
      </p:sp>
      <p:cxnSp>
        <p:nvCxnSpPr>
          <p:cNvPr id="100" name="Line 100"/>
          <p:cNvCxnSpPr/>
          <p:nvPr/>
        </p:nvCxnSpPr>
        <p:spPr>
          <a:xfrm>
            <a:off x="1440000" y="39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0" name="Line 100"/>
          <p:cNvCxnSpPr/>
          <p:nvPr/>
        </p:nvCxnSpPr>
        <p:spPr>
          <a:xfrm>
            <a:off x="1440000" y="39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0" name="Line 100"/>
          <p:cNvCxnSpPr/>
          <p:nvPr/>
        </p:nvCxnSpPr>
        <p:spPr>
          <a:xfrm>
            <a:off x="1440000" y="41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1" name="TextBox 101"/>
          <p:cNvSpPr txBox="1"/>
          <p:nvPr/>
        </p:nvSpPr>
        <p:spPr>
          <a:xfrm>
            <a:off x="2736000" y="392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</a:p>
        </p:txBody>
      </p:sp>
      <p:cxnSp>
        <p:nvCxnSpPr>
          <p:cNvPr id="101" name="Line 101"/>
          <p:cNvCxnSpPr/>
          <p:nvPr/>
        </p:nvCxnSpPr>
        <p:spPr>
          <a:xfrm>
            <a:off x="3276000" y="39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1" name="Line 101"/>
          <p:cNvCxnSpPr/>
          <p:nvPr/>
        </p:nvCxnSpPr>
        <p:spPr>
          <a:xfrm>
            <a:off x="2736000" y="39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1" name="Line 101"/>
          <p:cNvCxnSpPr/>
          <p:nvPr/>
        </p:nvCxnSpPr>
        <p:spPr>
          <a:xfrm>
            <a:off x="2736000" y="41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2" name="TextBox 102"/>
          <p:cNvSpPr txBox="1"/>
          <p:nvPr/>
        </p:nvSpPr>
        <p:spPr>
          <a:xfrm>
            <a:off x="3276000" y="392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17/06/2002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4104000" y="39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4536000" y="392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3.40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5040000" y="39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167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5472000" y="392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6264000" y="392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360000" y="414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Kinh tế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360000" y="439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DH14QT</a:t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360000" y="464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720000" y="464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14122160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1440000" y="464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Thị Kim</a:t>
            </a:r>
          </a:p>
        </p:txBody>
      </p:sp>
      <p:cxnSp>
        <p:nvCxnSpPr>
          <p:cNvPr id="112" name="Line 112"/>
          <p:cNvCxnSpPr/>
          <p:nvPr/>
        </p:nvCxnSpPr>
        <p:spPr>
          <a:xfrm>
            <a:off x="1440000" y="46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2" name="Line 112"/>
          <p:cNvCxnSpPr/>
          <p:nvPr/>
        </p:nvCxnSpPr>
        <p:spPr>
          <a:xfrm>
            <a:off x="1440000" y="46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2" name="Line 112"/>
          <p:cNvCxnSpPr/>
          <p:nvPr/>
        </p:nvCxnSpPr>
        <p:spPr>
          <a:xfrm>
            <a:off x="1440000" y="486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3" name="TextBox 113"/>
          <p:cNvSpPr txBox="1"/>
          <p:nvPr/>
        </p:nvSpPr>
        <p:spPr>
          <a:xfrm>
            <a:off x="2736000" y="464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Tuyền</a:t>
            </a:r>
          </a:p>
        </p:txBody>
      </p:sp>
      <p:cxnSp>
        <p:nvCxnSpPr>
          <p:cNvPr id="113" name="Line 113"/>
          <p:cNvCxnSpPr/>
          <p:nvPr/>
        </p:nvCxnSpPr>
        <p:spPr>
          <a:xfrm>
            <a:off x="3276000" y="46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3" name="Line 113"/>
          <p:cNvCxnSpPr/>
          <p:nvPr/>
        </p:nvCxnSpPr>
        <p:spPr>
          <a:xfrm>
            <a:off x="2736000" y="46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3" name="Line 113"/>
          <p:cNvCxnSpPr/>
          <p:nvPr/>
        </p:nvCxnSpPr>
        <p:spPr>
          <a:xfrm>
            <a:off x="2736000" y="486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4" name="TextBox 114"/>
          <p:cNvSpPr txBox="1"/>
          <p:nvPr/>
        </p:nvSpPr>
        <p:spPr>
          <a:xfrm>
            <a:off x="3276000" y="464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01/10/1996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4104000" y="46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4536000" y="464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2.57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5040000" y="46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5472000" y="464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6264000" y="464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360000" y="486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DH16QT</a:t>
            </a:r>
          </a:p>
        </p:txBody>
      </p:sp>
      <p:sp>
        <p:nvSpPr>
          <p:cNvPr id="121" name="TextBox 121"/>
          <p:cNvSpPr txBox="1"/>
          <p:nvPr/>
        </p:nvSpPr>
        <p:spPr>
          <a:xfrm>
            <a:off x="360000" y="511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720000" y="511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16122256</a:t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1440000" y="511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Hằng</a:t>
            </a:r>
          </a:p>
        </p:txBody>
      </p:sp>
      <p:cxnSp>
        <p:nvCxnSpPr>
          <p:cNvPr id="123" name="Line 123"/>
          <p:cNvCxnSpPr/>
          <p:nvPr/>
        </p:nvCxnSpPr>
        <p:spPr>
          <a:xfrm>
            <a:off x="1440000" y="51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3" name="Line 123"/>
          <p:cNvCxnSpPr/>
          <p:nvPr/>
        </p:nvCxnSpPr>
        <p:spPr>
          <a:xfrm>
            <a:off x="1440000" y="51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3" name="Line 123"/>
          <p:cNvCxnSpPr/>
          <p:nvPr/>
        </p:nvCxnSpPr>
        <p:spPr>
          <a:xfrm>
            <a:off x="1440000" y="53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4" name="TextBox 124"/>
          <p:cNvSpPr txBox="1"/>
          <p:nvPr/>
        </p:nvSpPr>
        <p:spPr>
          <a:xfrm>
            <a:off x="2736000" y="511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</a:t>
            </a:r>
          </a:p>
        </p:txBody>
      </p:sp>
      <p:cxnSp>
        <p:nvCxnSpPr>
          <p:cNvPr id="124" name="Line 124"/>
          <p:cNvCxnSpPr/>
          <p:nvPr/>
        </p:nvCxnSpPr>
        <p:spPr>
          <a:xfrm>
            <a:off x="3276000" y="51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4" name="Line 124"/>
          <p:cNvCxnSpPr/>
          <p:nvPr/>
        </p:nvCxnSpPr>
        <p:spPr>
          <a:xfrm>
            <a:off x="2736000" y="51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4" name="Line 124"/>
          <p:cNvCxnSpPr/>
          <p:nvPr/>
        </p:nvCxnSpPr>
        <p:spPr>
          <a:xfrm>
            <a:off x="2736000" y="53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5" name="TextBox 125"/>
          <p:cNvSpPr txBox="1"/>
          <p:nvPr/>
        </p:nvSpPr>
        <p:spPr>
          <a:xfrm>
            <a:off x="3276000" y="511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01/01/1996</a:t>
            </a:r>
          </a:p>
        </p:txBody>
      </p:sp>
      <p:sp>
        <p:nvSpPr>
          <p:cNvPr id="126" name="TextBox 126"/>
          <p:cNvSpPr txBox="1"/>
          <p:nvPr/>
        </p:nvSpPr>
        <p:spPr>
          <a:xfrm>
            <a:off x="4104000" y="51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27" name="TextBox 127"/>
          <p:cNvSpPr txBox="1"/>
          <p:nvPr/>
        </p:nvSpPr>
        <p:spPr>
          <a:xfrm>
            <a:off x="4536000" y="511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3.21</a:t>
            </a:r>
          </a:p>
        </p:txBody>
      </p:sp>
      <p:sp>
        <p:nvSpPr>
          <p:cNvPr id="128" name="TextBox 128"/>
          <p:cNvSpPr txBox="1"/>
          <p:nvPr/>
        </p:nvSpPr>
        <p:spPr>
          <a:xfrm>
            <a:off x="5040000" y="51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5472000" y="511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6264000" y="511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31" name="TextBox 131"/>
          <p:cNvSpPr txBox="1"/>
          <p:nvPr/>
        </p:nvSpPr>
        <p:spPr>
          <a:xfrm>
            <a:off x="360000" y="532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DH17KN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360000" y="558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720000" y="558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17155032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1440000" y="558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Cẩm</a:t>
            </a:r>
          </a:p>
        </p:txBody>
      </p:sp>
      <p:cxnSp>
        <p:nvCxnSpPr>
          <p:cNvPr id="134" name="Line 134"/>
          <p:cNvCxnSpPr/>
          <p:nvPr/>
        </p:nvCxnSpPr>
        <p:spPr>
          <a:xfrm>
            <a:off x="1440000" y="55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4" name="Line 134"/>
          <p:cNvCxnSpPr/>
          <p:nvPr/>
        </p:nvCxnSpPr>
        <p:spPr>
          <a:xfrm>
            <a:off x="1440000" y="558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4" name="Line 134"/>
          <p:cNvCxnSpPr/>
          <p:nvPr/>
        </p:nvCxnSpPr>
        <p:spPr>
          <a:xfrm>
            <a:off x="1440000" y="57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5" name="TextBox 135"/>
          <p:cNvSpPr txBox="1"/>
          <p:nvPr/>
        </p:nvSpPr>
        <p:spPr>
          <a:xfrm>
            <a:off x="2736000" y="558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Ly</a:t>
            </a:r>
          </a:p>
        </p:txBody>
      </p:sp>
      <p:cxnSp>
        <p:nvCxnSpPr>
          <p:cNvPr id="135" name="Line 135"/>
          <p:cNvCxnSpPr/>
          <p:nvPr/>
        </p:nvCxnSpPr>
        <p:spPr>
          <a:xfrm>
            <a:off x="3276000" y="55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5" name="Line 135"/>
          <p:cNvCxnSpPr/>
          <p:nvPr/>
        </p:nvCxnSpPr>
        <p:spPr>
          <a:xfrm>
            <a:off x="2736000" y="558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5" name="Line 135"/>
          <p:cNvCxnSpPr/>
          <p:nvPr/>
        </p:nvCxnSpPr>
        <p:spPr>
          <a:xfrm>
            <a:off x="2736000" y="57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6" name="TextBox 136"/>
          <p:cNvSpPr txBox="1"/>
          <p:nvPr/>
        </p:nvSpPr>
        <p:spPr>
          <a:xfrm>
            <a:off x="3276000" y="558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19/08/1999</a:t>
            </a:r>
          </a:p>
        </p:txBody>
      </p:sp>
      <p:sp>
        <p:nvSpPr>
          <p:cNvPr id="137" name="TextBox 137"/>
          <p:cNvSpPr txBox="1"/>
          <p:nvPr/>
        </p:nvSpPr>
        <p:spPr>
          <a:xfrm>
            <a:off x="4104000" y="55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4536000" y="558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2.89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5040000" y="55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5472000" y="558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6264000" y="558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360000" y="579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DH18KM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360000" y="604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720000" y="604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18120144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1440000" y="604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Đổ Thị Bé</a:t>
            </a:r>
          </a:p>
        </p:txBody>
      </p:sp>
      <p:cxnSp>
        <p:nvCxnSpPr>
          <p:cNvPr id="145" name="Line 145"/>
          <p:cNvCxnSpPr/>
          <p:nvPr/>
        </p:nvCxnSpPr>
        <p:spPr>
          <a:xfrm>
            <a:off x="1440000" y="604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5" name="Line 145"/>
          <p:cNvCxnSpPr/>
          <p:nvPr/>
        </p:nvCxnSpPr>
        <p:spPr>
          <a:xfrm>
            <a:off x="1440000" y="60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5" name="Line 145"/>
          <p:cNvCxnSpPr/>
          <p:nvPr/>
        </p:nvCxnSpPr>
        <p:spPr>
          <a:xfrm>
            <a:off x="1440000" y="626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6" name="TextBox 146"/>
          <p:cNvSpPr txBox="1"/>
          <p:nvPr/>
        </p:nvSpPr>
        <p:spPr>
          <a:xfrm>
            <a:off x="2736000" y="604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</a:p>
        </p:txBody>
      </p:sp>
      <p:cxnSp>
        <p:nvCxnSpPr>
          <p:cNvPr id="146" name="Line 146"/>
          <p:cNvCxnSpPr/>
          <p:nvPr/>
        </p:nvCxnSpPr>
        <p:spPr>
          <a:xfrm>
            <a:off x="3276000" y="604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6" name="Line 146"/>
          <p:cNvCxnSpPr/>
          <p:nvPr/>
        </p:nvCxnSpPr>
        <p:spPr>
          <a:xfrm>
            <a:off x="2736000" y="60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6" name="Line 146"/>
          <p:cNvCxnSpPr/>
          <p:nvPr/>
        </p:nvCxnSpPr>
        <p:spPr>
          <a:xfrm>
            <a:off x="2736000" y="626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7" name="TextBox 147"/>
          <p:cNvSpPr txBox="1"/>
          <p:nvPr/>
        </p:nvSpPr>
        <p:spPr>
          <a:xfrm>
            <a:off x="3276000" y="604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03/09/2000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4104000" y="604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4536000" y="604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3.38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5040000" y="604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5472000" y="604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6264000" y="604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360000" y="626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DH19KE</a:t>
            </a:r>
          </a:p>
        </p:txBody>
      </p:sp>
      <p:sp>
        <p:nvSpPr>
          <p:cNvPr id="154" name="TextBox 154"/>
          <p:cNvSpPr txBox="1"/>
          <p:nvPr/>
        </p:nvSpPr>
        <p:spPr>
          <a:xfrm>
            <a:off x="360000" y="65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5" name="TextBox 155"/>
          <p:cNvSpPr txBox="1"/>
          <p:nvPr/>
        </p:nvSpPr>
        <p:spPr>
          <a:xfrm>
            <a:off x="720000" y="65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19123066</a:t>
            </a:r>
          </a:p>
        </p:txBody>
      </p:sp>
      <p:sp>
        <p:nvSpPr>
          <p:cNvPr id="156" name="TextBox 156"/>
          <p:cNvSpPr txBox="1"/>
          <p:nvPr/>
        </p:nvSpPr>
        <p:spPr>
          <a:xfrm>
            <a:off x="1440000" y="651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Quảng Thị Tuyết</a:t>
            </a:r>
          </a:p>
        </p:txBody>
      </p:sp>
      <p:cxnSp>
        <p:nvCxnSpPr>
          <p:cNvPr id="156" name="Line 156"/>
          <p:cNvCxnSpPr/>
          <p:nvPr/>
        </p:nvCxnSpPr>
        <p:spPr>
          <a:xfrm>
            <a:off x="1440000" y="65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6" name="Line 156"/>
          <p:cNvCxnSpPr/>
          <p:nvPr/>
        </p:nvCxnSpPr>
        <p:spPr>
          <a:xfrm>
            <a:off x="1440000" y="65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6" name="Line 156"/>
          <p:cNvCxnSpPr/>
          <p:nvPr/>
        </p:nvCxnSpPr>
        <p:spPr>
          <a:xfrm>
            <a:off x="1440000" y="67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7" name="TextBox 157"/>
          <p:cNvSpPr txBox="1"/>
          <p:nvPr/>
        </p:nvSpPr>
        <p:spPr>
          <a:xfrm>
            <a:off x="2736000" y="651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</a:t>
            </a:r>
          </a:p>
        </p:txBody>
      </p:sp>
      <p:cxnSp>
        <p:nvCxnSpPr>
          <p:cNvPr id="157" name="Line 157"/>
          <p:cNvCxnSpPr/>
          <p:nvPr/>
        </p:nvCxnSpPr>
        <p:spPr>
          <a:xfrm>
            <a:off x="3276000" y="65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7" name="Line 157"/>
          <p:cNvCxnSpPr/>
          <p:nvPr/>
        </p:nvCxnSpPr>
        <p:spPr>
          <a:xfrm>
            <a:off x="2736000" y="65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7" name="Line 157"/>
          <p:cNvCxnSpPr/>
          <p:nvPr/>
        </p:nvCxnSpPr>
        <p:spPr>
          <a:xfrm>
            <a:off x="2736000" y="67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8" name="TextBox 158"/>
          <p:cNvSpPr txBox="1"/>
          <p:nvPr/>
        </p:nvSpPr>
        <p:spPr>
          <a:xfrm>
            <a:off x="3276000" y="65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20/12/2001</a:t>
            </a:r>
          </a:p>
        </p:txBody>
      </p:sp>
      <p:sp>
        <p:nvSpPr>
          <p:cNvPr id="159" name="TextBox 159"/>
          <p:cNvSpPr txBox="1"/>
          <p:nvPr/>
        </p:nvSpPr>
        <p:spPr>
          <a:xfrm>
            <a:off x="4104000" y="65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60" name="TextBox 160"/>
          <p:cNvSpPr txBox="1"/>
          <p:nvPr/>
        </p:nvSpPr>
        <p:spPr>
          <a:xfrm>
            <a:off x="4536000" y="65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2.78</a:t>
            </a:r>
          </a:p>
        </p:txBody>
      </p:sp>
      <p:sp>
        <p:nvSpPr>
          <p:cNvPr id="161" name="TextBox 161"/>
          <p:cNvSpPr txBox="1"/>
          <p:nvPr/>
        </p:nvSpPr>
        <p:spPr>
          <a:xfrm>
            <a:off x="5040000" y="65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162" name="TextBox 162"/>
          <p:cNvSpPr txBox="1"/>
          <p:nvPr/>
        </p:nvSpPr>
        <p:spPr>
          <a:xfrm>
            <a:off x="5472000" y="65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63" name="TextBox 163"/>
          <p:cNvSpPr txBox="1"/>
          <p:nvPr/>
        </p:nvSpPr>
        <p:spPr>
          <a:xfrm>
            <a:off x="6264000" y="65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64" name="TextBox 164"/>
          <p:cNvSpPr txBox="1"/>
          <p:nvPr/>
        </p:nvSpPr>
        <p:spPr>
          <a:xfrm>
            <a:off x="360000" y="673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DH19QT</a:t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360000" y="69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6" name="TextBox 166"/>
          <p:cNvSpPr txBox="1"/>
          <p:nvPr/>
        </p:nvSpPr>
        <p:spPr>
          <a:xfrm>
            <a:off x="720000" y="69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19122207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1440000" y="69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Triệu Phú</a:t>
            </a:r>
          </a:p>
        </p:txBody>
      </p:sp>
      <p:cxnSp>
        <p:nvCxnSpPr>
          <p:cNvPr id="167" name="Line 167"/>
          <p:cNvCxnSpPr/>
          <p:nvPr/>
        </p:nvCxnSpPr>
        <p:spPr>
          <a:xfrm>
            <a:off x="1440000" y="69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7" name="Line 167"/>
          <p:cNvCxnSpPr/>
          <p:nvPr/>
        </p:nvCxnSpPr>
        <p:spPr>
          <a:xfrm>
            <a:off x="1440000" y="69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7" name="Line 167"/>
          <p:cNvCxnSpPr/>
          <p:nvPr/>
        </p:nvCxnSpPr>
        <p:spPr>
          <a:xfrm>
            <a:off x="1440000" y="72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8" name="TextBox 168"/>
          <p:cNvSpPr txBox="1"/>
          <p:nvPr/>
        </p:nvSpPr>
        <p:spPr>
          <a:xfrm>
            <a:off x="2736000" y="69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Quí</a:t>
            </a:r>
          </a:p>
        </p:txBody>
      </p:sp>
      <p:cxnSp>
        <p:nvCxnSpPr>
          <p:cNvPr id="168" name="Line 168"/>
          <p:cNvCxnSpPr/>
          <p:nvPr/>
        </p:nvCxnSpPr>
        <p:spPr>
          <a:xfrm>
            <a:off x="3276000" y="69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8" name="Line 168"/>
          <p:cNvCxnSpPr/>
          <p:nvPr/>
        </p:nvCxnSpPr>
        <p:spPr>
          <a:xfrm>
            <a:off x="2736000" y="69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8" name="Line 168"/>
          <p:cNvCxnSpPr/>
          <p:nvPr/>
        </p:nvCxnSpPr>
        <p:spPr>
          <a:xfrm>
            <a:off x="2736000" y="72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9" name="TextBox 169"/>
          <p:cNvSpPr txBox="1"/>
          <p:nvPr/>
        </p:nvSpPr>
        <p:spPr>
          <a:xfrm>
            <a:off x="3276000" y="69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23/08/2001</a:t>
            </a:r>
          </a:p>
        </p:txBody>
      </p:sp>
      <p:sp>
        <p:nvSpPr>
          <p:cNvPr id="170" name="TextBox 170"/>
          <p:cNvSpPr txBox="1"/>
          <p:nvPr/>
        </p:nvSpPr>
        <p:spPr>
          <a:xfrm>
            <a:off x="4104000" y="69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71" name="TextBox 171"/>
          <p:cNvSpPr txBox="1"/>
          <p:nvPr/>
        </p:nvSpPr>
        <p:spPr>
          <a:xfrm>
            <a:off x="4536000" y="69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3.37</a:t>
            </a:r>
          </a:p>
        </p:txBody>
      </p:sp>
      <p:sp>
        <p:nvSpPr>
          <p:cNvPr id="172" name="TextBox 172"/>
          <p:cNvSpPr txBox="1"/>
          <p:nvPr/>
        </p:nvSpPr>
        <p:spPr>
          <a:xfrm>
            <a:off x="5040000" y="69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173" name="TextBox 173"/>
          <p:cNvSpPr txBox="1"/>
          <p:nvPr/>
        </p:nvSpPr>
        <p:spPr>
          <a:xfrm>
            <a:off x="5472000" y="69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6264000" y="69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75" name="TextBox 175"/>
          <p:cNvSpPr txBox="1"/>
          <p:nvPr/>
        </p:nvSpPr>
        <p:spPr>
          <a:xfrm>
            <a:off x="360000" y="720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6" name="TextBox 176"/>
          <p:cNvSpPr txBox="1"/>
          <p:nvPr/>
        </p:nvSpPr>
        <p:spPr>
          <a:xfrm>
            <a:off x="720000" y="720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19122301</a:t>
            </a:r>
          </a:p>
        </p:txBody>
      </p:sp>
      <p:sp>
        <p:nvSpPr>
          <p:cNvPr id="177" name="TextBox 177"/>
          <p:cNvSpPr txBox="1"/>
          <p:nvPr/>
        </p:nvSpPr>
        <p:spPr>
          <a:xfrm>
            <a:off x="1440000" y="720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Đình</a:t>
            </a:r>
          </a:p>
        </p:txBody>
      </p:sp>
      <p:cxnSp>
        <p:nvCxnSpPr>
          <p:cNvPr id="177" name="Line 177"/>
          <p:cNvCxnSpPr/>
          <p:nvPr/>
        </p:nvCxnSpPr>
        <p:spPr>
          <a:xfrm>
            <a:off x="1440000" y="72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7" name="Line 177"/>
          <p:cNvCxnSpPr/>
          <p:nvPr/>
        </p:nvCxnSpPr>
        <p:spPr>
          <a:xfrm>
            <a:off x="1440000" y="72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7" name="Line 177"/>
          <p:cNvCxnSpPr/>
          <p:nvPr/>
        </p:nvCxnSpPr>
        <p:spPr>
          <a:xfrm>
            <a:off x="1440000" y="74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8" name="TextBox 178"/>
          <p:cNvSpPr txBox="1"/>
          <p:nvPr/>
        </p:nvSpPr>
        <p:spPr>
          <a:xfrm>
            <a:off x="2736000" y="720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</a:p>
        </p:txBody>
      </p:sp>
      <p:cxnSp>
        <p:nvCxnSpPr>
          <p:cNvPr id="178" name="Line 178"/>
          <p:cNvCxnSpPr/>
          <p:nvPr/>
        </p:nvCxnSpPr>
        <p:spPr>
          <a:xfrm>
            <a:off x="3276000" y="72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8" name="Line 178"/>
          <p:cNvCxnSpPr/>
          <p:nvPr/>
        </p:nvCxnSpPr>
        <p:spPr>
          <a:xfrm>
            <a:off x="2736000" y="72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8" name="Line 178"/>
          <p:cNvCxnSpPr/>
          <p:nvPr/>
        </p:nvCxnSpPr>
        <p:spPr>
          <a:xfrm>
            <a:off x="2736000" y="74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9" name="TextBox 179"/>
          <p:cNvSpPr txBox="1"/>
          <p:nvPr/>
        </p:nvSpPr>
        <p:spPr>
          <a:xfrm>
            <a:off x="3276000" y="720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30/04/2001</a:t>
            </a:r>
          </a:p>
        </p:txBody>
      </p:sp>
      <p:sp>
        <p:nvSpPr>
          <p:cNvPr id="180" name="TextBox 180"/>
          <p:cNvSpPr txBox="1"/>
          <p:nvPr/>
        </p:nvSpPr>
        <p:spPr>
          <a:xfrm>
            <a:off x="4104000" y="72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81" name="TextBox 181"/>
          <p:cNvSpPr txBox="1"/>
          <p:nvPr/>
        </p:nvSpPr>
        <p:spPr>
          <a:xfrm>
            <a:off x="4536000" y="720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2.80</a:t>
            </a:r>
          </a:p>
        </p:txBody>
      </p:sp>
      <p:sp>
        <p:nvSpPr>
          <p:cNvPr id="182" name="TextBox 182"/>
          <p:cNvSpPr txBox="1"/>
          <p:nvPr/>
        </p:nvSpPr>
        <p:spPr>
          <a:xfrm>
            <a:off x="5040000" y="72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183" name="TextBox 183"/>
          <p:cNvSpPr txBox="1"/>
          <p:nvPr/>
        </p:nvSpPr>
        <p:spPr>
          <a:xfrm>
            <a:off x="5472000" y="720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84" name="TextBox 184"/>
          <p:cNvSpPr txBox="1"/>
          <p:nvPr/>
        </p:nvSpPr>
        <p:spPr>
          <a:xfrm>
            <a:off x="6264000" y="720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85" name="TextBox 185"/>
          <p:cNvSpPr txBox="1"/>
          <p:nvPr/>
        </p:nvSpPr>
        <p:spPr>
          <a:xfrm>
            <a:off x="360000" y="74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6" name="TextBox 186"/>
          <p:cNvSpPr txBox="1"/>
          <p:nvPr/>
        </p:nvSpPr>
        <p:spPr>
          <a:xfrm>
            <a:off x="720000" y="74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19122400</a:t>
            </a:r>
          </a:p>
        </p:txBody>
      </p:sp>
      <p:sp>
        <p:nvSpPr>
          <p:cNvPr id="187" name="TextBox 187"/>
          <p:cNvSpPr txBox="1"/>
          <p:nvPr/>
        </p:nvSpPr>
        <p:spPr>
          <a:xfrm>
            <a:off x="1440000" y="741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Dương Thị Ánh</a:t>
            </a:r>
          </a:p>
        </p:txBody>
      </p:sp>
      <p:cxnSp>
        <p:nvCxnSpPr>
          <p:cNvPr id="187" name="Line 187"/>
          <p:cNvCxnSpPr/>
          <p:nvPr/>
        </p:nvCxnSpPr>
        <p:spPr>
          <a:xfrm>
            <a:off x="1440000" y="74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7" name="Line 187"/>
          <p:cNvCxnSpPr/>
          <p:nvPr/>
        </p:nvCxnSpPr>
        <p:spPr>
          <a:xfrm>
            <a:off x="1440000" y="74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7" name="Line 187"/>
          <p:cNvCxnSpPr/>
          <p:nvPr/>
        </p:nvCxnSpPr>
        <p:spPr>
          <a:xfrm>
            <a:off x="1440000" y="76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8" name="TextBox 188"/>
          <p:cNvSpPr txBox="1"/>
          <p:nvPr/>
        </p:nvSpPr>
        <p:spPr>
          <a:xfrm>
            <a:off x="2736000" y="741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</a:p>
        </p:txBody>
      </p:sp>
      <p:cxnSp>
        <p:nvCxnSpPr>
          <p:cNvPr id="188" name="Line 188"/>
          <p:cNvCxnSpPr/>
          <p:nvPr/>
        </p:nvCxnSpPr>
        <p:spPr>
          <a:xfrm>
            <a:off x="3276000" y="74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8" name="Line 188"/>
          <p:cNvCxnSpPr/>
          <p:nvPr/>
        </p:nvCxnSpPr>
        <p:spPr>
          <a:xfrm>
            <a:off x="2736000" y="74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8" name="Line 188"/>
          <p:cNvCxnSpPr/>
          <p:nvPr/>
        </p:nvCxnSpPr>
        <p:spPr>
          <a:xfrm>
            <a:off x="2736000" y="76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9" name="TextBox 189"/>
          <p:cNvSpPr txBox="1"/>
          <p:nvPr/>
        </p:nvSpPr>
        <p:spPr>
          <a:xfrm>
            <a:off x="3276000" y="74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05/03/2001</a:t>
            </a:r>
          </a:p>
        </p:txBody>
      </p:sp>
      <p:sp>
        <p:nvSpPr>
          <p:cNvPr id="190" name="TextBox 190"/>
          <p:cNvSpPr txBox="1"/>
          <p:nvPr/>
        </p:nvSpPr>
        <p:spPr>
          <a:xfrm>
            <a:off x="4104000" y="74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91" name="TextBox 191"/>
          <p:cNvSpPr txBox="1"/>
          <p:nvPr/>
        </p:nvSpPr>
        <p:spPr>
          <a:xfrm>
            <a:off x="4536000" y="74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3.05</a:t>
            </a:r>
          </a:p>
        </p:txBody>
      </p:sp>
      <p:sp>
        <p:nvSpPr>
          <p:cNvPr id="192" name="TextBox 192"/>
          <p:cNvSpPr txBox="1"/>
          <p:nvPr/>
        </p:nvSpPr>
        <p:spPr>
          <a:xfrm>
            <a:off x="5040000" y="74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193" name="TextBox 193"/>
          <p:cNvSpPr txBox="1"/>
          <p:nvPr/>
        </p:nvSpPr>
        <p:spPr>
          <a:xfrm>
            <a:off x="5472000" y="74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94" name="TextBox 194"/>
          <p:cNvSpPr txBox="1"/>
          <p:nvPr/>
        </p:nvSpPr>
        <p:spPr>
          <a:xfrm>
            <a:off x="6264000" y="74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95" name="TextBox 195"/>
          <p:cNvSpPr txBox="1"/>
          <p:nvPr/>
        </p:nvSpPr>
        <p:spPr>
          <a:xfrm>
            <a:off x="360000" y="763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DH20KE</a:t>
            </a:r>
          </a:p>
        </p:txBody>
      </p:sp>
      <p:sp>
        <p:nvSpPr>
          <p:cNvPr id="196" name="TextBox 196"/>
          <p:cNvSpPr txBox="1"/>
          <p:nvPr/>
        </p:nvSpPr>
        <p:spPr>
          <a:xfrm>
            <a:off x="360000" y="78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7" name="TextBox 197"/>
          <p:cNvSpPr txBox="1"/>
          <p:nvPr/>
        </p:nvSpPr>
        <p:spPr>
          <a:xfrm>
            <a:off x="720000" y="78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20123218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1440000" y="78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Bảo</a:t>
            </a:r>
          </a:p>
        </p:txBody>
      </p:sp>
      <p:cxnSp>
        <p:nvCxnSpPr>
          <p:cNvPr id="198" name="Line 198"/>
          <p:cNvCxnSpPr/>
          <p:nvPr/>
        </p:nvCxnSpPr>
        <p:spPr>
          <a:xfrm>
            <a:off x="1440000" y="78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8" name="Line 198"/>
          <p:cNvCxnSpPr/>
          <p:nvPr/>
        </p:nvCxnSpPr>
        <p:spPr>
          <a:xfrm>
            <a:off x="1440000" y="78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8" name="Line 198"/>
          <p:cNvCxnSpPr/>
          <p:nvPr/>
        </p:nvCxnSpPr>
        <p:spPr>
          <a:xfrm>
            <a:off x="1440000" y="81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9" name="TextBox 199"/>
          <p:cNvSpPr txBox="1"/>
          <p:nvPr/>
        </p:nvSpPr>
        <p:spPr>
          <a:xfrm>
            <a:off x="2736000" y="78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</a:p>
        </p:txBody>
      </p:sp>
      <p:cxnSp>
        <p:nvCxnSpPr>
          <p:cNvPr id="199" name="Line 199"/>
          <p:cNvCxnSpPr/>
          <p:nvPr/>
        </p:nvCxnSpPr>
        <p:spPr>
          <a:xfrm>
            <a:off x="3276000" y="78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9" name="Line 199"/>
          <p:cNvCxnSpPr/>
          <p:nvPr/>
        </p:nvCxnSpPr>
        <p:spPr>
          <a:xfrm>
            <a:off x="2736000" y="78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9" name="Line 199"/>
          <p:cNvCxnSpPr/>
          <p:nvPr/>
        </p:nvCxnSpPr>
        <p:spPr>
          <a:xfrm>
            <a:off x="2736000" y="81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0" name="TextBox 200"/>
          <p:cNvSpPr txBox="1"/>
          <p:nvPr/>
        </p:nvSpPr>
        <p:spPr>
          <a:xfrm>
            <a:off x="3276000" y="78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08/11/2002</a:t>
            </a:r>
          </a:p>
        </p:txBody>
      </p:sp>
      <p:sp>
        <p:nvSpPr>
          <p:cNvPr id="201" name="TextBox 201"/>
          <p:cNvSpPr txBox="1"/>
          <p:nvPr/>
        </p:nvSpPr>
        <p:spPr>
          <a:xfrm>
            <a:off x="4104000" y="78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02" name="TextBox 202"/>
          <p:cNvSpPr txBox="1"/>
          <p:nvPr/>
        </p:nvSpPr>
        <p:spPr>
          <a:xfrm>
            <a:off x="4536000" y="78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2.59</a:t>
            </a:r>
          </a:p>
        </p:txBody>
      </p:sp>
      <p:sp>
        <p:nvSpPr>
          <p:cNvPr id="203" name="TextBox 203"/>
          <p:cNvSpPr txBox="1"/>
          <p:nvPr/>
        </p:nvSpPr>
        <p:spPr>
          <a:xfrm>
            <a:off x="5040000" y="78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204" name="TextBox 204"/>
          <p:cNvSpPr txBox="1"/>
          <p:nvPr/>
        </p:nvSpPr>
        <p:spPr>
          <a:xfrm>
            <a:off x="5472000" y="78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05" name="TextBox 205"/>
          <p:cNvSpPr txBox="1"/>
          <p:nvPr/>
        </p:nvSpPr>
        <p:spPr>
          <a:xfrm>
            <a:off x="6264000" y="78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06" name="TextBox 206"/>
          <p:cNvSpPr txBox="1"/>
          <p:nvPr/>
        </p:nvSpPr>
        <p:spPr>
          <a:xfrm>
            <a:off x="360000" y="810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DH20KM</a:t>
            </a:r>
          </a:p>
        </p:txBody>
      </p:sp>
      <p:sp>
        <p:nvSpPr>
          <p:cNvPr id="207" name="TextBox 207"/>
          <p:cNvSpPr txBox="1"/>
          <p:nvPr/>
        </p:nvSpPr>
        <p:spPr>
          <a:xfrm>
            <a:off x="360000" y="835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08" name="TextBox 208"/>
          <p:cNvSpPr txBox="1"/>
          <p:nvPr/>
        </p:nvSpPr>
        <p:spPr>
          <a:xfrm>
            <a:off x="720000" y="835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20120310</a:t>
            </a:r>
          </a:p>
        </p:txBody>
      </p:sp>
      <p:sp>
        <p:nvSpPr>
          <p:cNvPr id="209" name="TextBox 209"/>
          <p:cNvSpPr txBox="1"/>
          <p:nvPr/>
        </p:nvSpPr>
        <p:spPr>
          <a:xfrm>
            <a:off x="1440000" y="835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Tuyết</a:t>
            </a:r>
          </a:p>
        </p:txBody>
      </p:sp>
      <p:cxnSp>
        <p:nvCxnSpPr>
          <p:cNvPr id="209" name="Line 209"/>
          <p:cNvCxnSpPr/>
          <p:nvPr/>
        </p:nvCxnSpPr>
        <p:spPr>
          <a:xfrm>
            <a:off x="1440000" y="83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9" name="Line 209"/>
          <p:cNvCxnSpPr/>
          <p:nvPr/>
        </p:nvCxnSpPr>
        <p:spPr>
          <a:xfrm>
            <a:off x="1440000" y="83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9" name="Line 209"/>
          <p:cNvCxnSpPr/>
          <p:nvPr/>
        </p:nvCxnSpPr>
        <p:spPr>
          <a:xfrm>
            <a:off x="1440000" y="85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0" name="TextBox 210"/>
          <p:cNvSpPr txBox="1"/>
          <p:nvPr/>
        </p:nvSpPr>
        <p:spPr>
          <a:xfrm>
            <a:off x="2736000" y="835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Trâm</a:t>
            </a:r>
          </a:p>
        </p:txBody>
      </p:sp>
      <p:cxnSp>
        <p:nvCxnSpPr>
          <p:cNvPr id="210" name="Line 210"/>
          <p:cNvCxnSpPr/>
          <p:nvPr/>
        </p:nvCxnSpPr>
        <p:spPr>
          <a:xfrm>
            <a:off x="3276000" y="83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0" name="Line 210"/>
          <p:cNvCxnSpPr/>
          <p:nvPr/>
        </p:nvCxnSpPr>
        <p:spPr>
          <a:xfrm>
            <a:off x="2736000" y="83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0" name="Line 210"/>
          <p:cNvCxnSpPr/>
          <p:nvPr/>
        </p:nvCxnSpPr>
        <p:spPr>
          <a:xfrm>
            <a:off x="2736000" y="85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1" name="TextBox 211"/>
          <p:cNvSpPr txBox="1"/>
          <p:nvPr/>
        </p:nvSpPr>
        <p:spPr>
          <a:xfrm>
            <a:off x="3276000" y="835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18/08/2002</a:t>
            </a:r>
          </a:p>
        </p:txBody>
      </p:sp>
      <p:sp>
        <p:nvSpPr>
          <p:cNvPr id="212" name="TextBox 212"/>
          <p:cNvSpPr txBox="1"/>
          <p:nvPr/>
        </p:nvSpPr>
        <p:spPr>
          <a:xfrm>
            <a:off x="4104000" y="83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13" name="TextBox 213"/>
          <p:cNvSpPr txBox="1"/>
          <p:nvPr/>
        </p:nvSpPr>
        <p:spPr>
          <a:xfrm>
            <a:off x="4536000" y="835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3.23</a:t>
            </a:r>
          </a:p>
        </p:txBody>
      </p:sp>
      <p:sp>
        <p:nvSpPr>
          <p:cNvPr id="214" name="TextBox 214"/>
          <p:cNvSpPr txBox="1"/>
          <p:nvPr/>
        </p:nvSpPr>
        <p:spPr>
          <a:xfrm>
            <a:off x="5040000" y="83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215" name="TextBox 215"/>
          <p:cNvSpPr txBox="1"/>
          <p:nvPr/>
        </p:nvSpPr>
        <p:spPr>
          <a:xfrm>
            <a:off x="5472000" y="835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16" name="TextBox 216"/>
          <p:cNvSpPr txBox="1"/>
          <p:nvPr/>
        </p:nvSpPr>
        <p:spPr>
          <a:xfrm>
            <a:off x="6264000" y="835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17" name="TextBox 217"/>
          <p:cNvSpPr txBox="1"/>
          <p:nvPr/>
        </p:nvSpPr>
        <p:spPr>
          <a:xfrm>
            <a:off x="360000" y="856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DH20KN</a:t>
            </a:r>
          </a:p>
        </p:txBody>
      </p:sp>
      <p:sp>
        <p:nvSpPr>
          <p:cNvPr id="218" name="TextBox 218"/>
          <p:cNvSpPr txBox="1"/>
          <p:nvPr/>
        </p:nvSpPr>
        <p:spPr>
          <a:xfrm>
            <a:off x="360000" y="882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9" name="TextBox 219"/>
          <p:cNvSpPr txBox="1"/>
          <p:nvPr/>
        </p:nvSpPr>
        <p:spPr>
          <a:xfrm>
            <a:off x="720000" y="882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20155138</a:t>
            </a:r>
          </a:p>
        </p:txBody>
      </p:sp>
      <p:sp>
        <p:nvSpPr>
          <p:cNvPr id="220" name="TextBox 220"/>
          <p:cNvSpPr txBox="1"/>
          <p:nvPr/>
        </p:nvSpPr>
        <p:spPr>
          <a:xfrm>
            <a:off x="1440000" y="882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Mỹ</a:t>
            </a:r>
          </a:p>
        </p:txBody>
      </p:sp>
      <p:cxnSp>
        <p:nvCxnSpPr>
          <p:cNvPr id="220" name="Line 220"/>
          <p:cNvCxnSpPr/>
          <p:nvPr/>
        </p:nvCxnSpPr>
        <p:spPr>
          <a:xfrm>
            <a:off x="1440000" y="88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0" name="Line 220"/>
          <p:cNvCxnSpPr/>
          <p:nvPr/>
        </p:nvCxnSpPr>
        <p:spPr>
          <a:xfrm>
            <a:off x="1440000" y="88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0" name="Line 220"/>
          <p:cNvCxnSpPr/>
          <p:nvPr/>
        </p:nvCxnSpPr>
        <p:spPr>
          <a:xfrm>
            <a:off x="1440000" y="903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1" name="TextBox 221"/>
          <p:cNvSpPr txBox="1"/>
          <p:nvPr/>
        </p:nvSpPr>
        <p:spPr>
          <a:xfrm>
            <a:off x="2736000" y="882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Quỳnh</a:t>
            </a:r>
          </a:p>
        </p:txBody>
      </p:sp>
      <p:cxnSp>
        <p:nvCxnSpPr>
          <p:cNvPr id="221" name="Line 221"/>
          <p:cNvCxnSpPr/>
          <p:nvPr/>
        </p:nvCxnSpPr>
        <p:spPr>
          <a:xfrm>
            <a:off x="3276000" y="88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1" name="Line 221"/>
          <p:cNvCxnSpPr/>
          <p:nvPr/>
        </p:nvCxnSpPr>
        <p:spPr>
          <a:xfrm>
            <a:off x="2736000" y="88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1" name="Line 221"/>
          <p:cNvCxnSpPr/>
          <p:nvPr/>
        </p:nvCxnSpPr>
        <p:spPr>
          <a:xfrm>
            <a:off x="2736000" y="903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2" name="TextBox 222"/>
          <p:cNvSpPr txBox="1"/>
          <p:nvPr/>
        </p:nvSpPr>
        <p:spPr>
          <a:xfrm>
            <a:off x="3276000" y="882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25/04/2002</a:t>
            </a:r>
          </a:p>
        </p:txBody>
      </p:sp>
      <p:sp>
        <p:nvSpPr>
          <p:cNvPr id="223" name="TextBox 223"/>
          <p:cNvSpPr txBox="1"/>
          <p:nvPr/>
        </p:nvSpPr>
        <p:spPr>
          <a:xfrm>
            <a:off x="4104000" y="88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24" name="TextBox 224"/>
          <p:cNvSpPr txBox="1"/>
          <p:nvPr/>
        </p:nvSpPr>
        <p:spPr>
          <a:xfrm>
            <a:off x="4536000" y="882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2.79</a:t>
            </a:r>
          </a:p>
        </p:txBody>
      </p:sp>
      <p:sp>
        <p:nvSpPr>
          <p:cNvPr id="225" name="TextBox 225"/>
          <p:cNvSpPr txBox="1"/>
          <p:nvPr/>
        </p:nvSpPr>
        <p:spPr>
          <a:xfrm>
            <a:off x="5040000" y="88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226" name="TextBox 226"/>
          <p:cNvSpPr txBox="1"/>
          <p:nvPr/>
        </p:nvSpPr>
        <p:spPr>
          <a:xfrm>
            <a:off x="5472000" y="882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27" name="TextBox 227"/>
          <p:cNvSpPr txBox="1"/>
          <p:nvPr/>
        </p:nvSpPr>
        <p:spPr>
          <a:xfrm>
            <a:off x="6264000" y="882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28" name="TextBox 228"/>
          <p:cNvSpPr txBox="1"/>
          <p:nvPr/>
        </p:nvSpPr>
        <p:spPr>
          <a:xfrm>
            <a:off x="360000" y="903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DH20KT</a:t>
            </a:r>
          </a:p>
        </p:txBody>
      </p:sp>
      <p:sp>
        <p:nvSpPr>
          <p:cNvPr id="229" name="TextBox 229"/>
          <p:cNvSpPr txBox="1"/>
          <p:nvPr/>
        </p:nvSpPr>
        <p:spPr>
          <a:xfrm>
            <a:off x="360000" y="928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0" name="TextBox 230"/>
          <p:cNvSpPr txBox="1"/>
          <p:nvPr/>
        </p:nvSpPr>
        <p:spPr>
          <a:xfrm>
            <a:off x="720000" y="928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20120169</a:t>
            </a:r>
          </a:p>
        </p:txBody>
      </p:sp>
      <p:sp>
        <p:nvSpPr>
          <p:cNvPr id="231" name="TextBox 231"/>
          <p:cNvSpPr txBox="1"/>
          <p:nvPr/>
        </p:nvSpPr>
        <p:spPr>
          <a:xfrm>
            <a:off x="1440000" y="928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Đinh Gia</a:t>
            </a:r>
          </a:p>
        </p:txBody>
      </p:sp>
      <p:cxnSp>
        <p:nvCxnSpPr>
          <p:cNvPr id="231" name="Line 231"/>
          <p:cNvCxnSpPr/>
          <p:nvPr/>
        </p:nvCxnSpPr>
        <p:spPr>
          <a:xfrm>
            <a:off x="1440000" y="92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1" name="Line 231"/>
          <p:cNvCxnSpPr/>
          <p:nvPr/>
        </p:nvCxnSpPr>
        <p:spPr>
          <a:xfrm>
            <a:off x="1440000" y="92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1" name="Line 231"/>
          <p:cNvCxnSpPr/>
          <p:nvPr/>
        </p:nvCxnSpPr>
        <p:spPr>
          <a:xfrm>
            <a:off x="1440000" y="95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2" name="TextBox 232"/>
          <p:cNvSpPr txBox="1"/>
          <p:nvPr/>
        </p:nvSpPr>
        <p:spPr>
          <a:xfrm>
            <a:off x="2736000" y="928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</a:p>
        </p:txBody>
      </p:sp>
      <p:cxnSp>
        <p:nvCxnSpPr>
          <p:cNvPr id="232" name="Line 232"/>
          <p:cNvCxnSpPr/>
          <p:nvPr/>
        </p:nvCxnSpPr>
        <p:spPr>
          <a:xfrm>
            <a:off x="3276000" y="92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2" name="Line 232"/>
          <p:cNvCxnSpPr/>
          <p:nvPr/>
        </p:nvCxnSpPr>
        <p:spPr>
          <a:xfrm>
            <a:off x="2736000" y="92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2" name="Line 232"/>
          <p:cNvCxnSpPr/>
          <p:nvPr/>
        </p:nvCxnSpPr>
        <p:spPr>
          <a:xfrm>
            <a:off x="2736000" y="95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3" name="TextBox 233"/>
          <p:cNvSpPr txBox="1"/>
          <p:nvPr/>
        </p:nvSpPr>
        <p:spPr>
          <a:xfrm>
            <a:off x="3276000" y="928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26/11/2002</a:t>
            </a:r>
          </a:p>
        </p:txBody>
      </p:sp>
      <p:sp>
        <p:nvSpPr>
          <p:cNvPr id="234" name="TextBox 234"/>
          <p:cNvSpPr txBox="1"/>
          <p:nvPr/>
        </p:nvSpPr>
        <p:spPr>
          <a:xfrm>
            <a:off x="4104000" y="92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35" name="TextBox 235"/>
          <p:cNvSpPr txBox="1"/>
          <p:nvPr/>
        </p:nvSpPr>
        <p:spPr>
          <a:xfrm>
            <a:off x="4536000" y="928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3.09</a:t>
            </a:r>
          </a:p>
        </p:txBody>
      </p:sp>
      <p:sp>
        <p:nvSpPr>
          <p:cNvPr id="236" name="TextBox 236"/>
          <p:cNvSpPr txBox="1"/>
          <p:nvPr/>
        </p:nvSpPr>
        <p:spPr>
          <a:xfrm>
            <a:off x="5040000" y="92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237" name="TextBox 237"/>
          <p:cNvSpPr txBox="1"/>
          <p:nvPr/>
        </p:nvSpPr>
        <p:spPr>
          <a:xfrm>
            <a:off x="5472000" y="928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38" name="TextBox 238"/>
          <p:cNvSpPr txBox="1"/>
          <p:nvPr/>
        </p:nvSpPr>
        <p:spPr>
          <a:xfrm>
            <a:off x="6264000" y="928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39" name="TextBox 239"/>
          <p:cNvSpPr txBox="1"/>
          <p:nvPr/>
        </p:nvSpPr>
        <p:spPr>
          <a:xfrm>
            <a:off x="360000" y="950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DH20PT</a:t>
            </a:r>
          </a:p>
        </p:txBody>
      </p:sp>
      <p:sp>
        <p:nvSpPr>
          <p:cNvPr id="240" name="TextBox 240"/>
          <p:cNvSpPr txBox="1"/>
          <p:nvPr/>
        </p:nvSpPr>
        <p:spPr>
          <a:xfrm>
            <a:off x="360000" y="975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41" name="TextBox 241"/>
          <p:cNvSpPr txBox="1"/>
          <p:nvPr/>
        </p:nvSpPr>
        <p:spPr>
          <a:xfrm>
            <a:off x="720000" y="975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20121009</a:t>
            </a:r>
          </a:p>
        </p:txBody>
      </p:sp>
      <p:sp>
        <p:nvSpPr>
          <p:cNvPr id="242" name="TextBox 242"/>
          <p:cNvSpPr txBox="1"/>
          <p:nvPr/>
        </p:nvSpPr>
        <p:spPr>
          <a:xfrm>
            <a:off x="1440000" y="975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Nguyễn Thị Phương</a:t>
            </a:r>
          </a:p>
        </p:txBody>
      </p:sp>
      <p:cxnSp>
        <p:nvCxnSpPr>
          <p:cNvPr id="242" name="Line 242"/>
          <p:cNvCxnSpPr/>
          <p:nvPr/>
        </p:nvCxnSpPr>
        <p:spPr>
          <a:xfrm>
            <a:off x="1440000" y="97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2" name="Line 242"/>
          <p:cNvCxnSpPr/>
          <p:nvPr/>
        </p:nvCxnSpPr>
        <p:spPr>
          <a:xfrm>
            <a:off x="1440000" y="975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2" name="Line 242"/>
          <p:cNvCxnSpPr/>
          <p:nvPr/>
        </p:nvCxnSpPr>
        <p:spPr>
          <a:xfrm>
            <a:off x="1440000" y="99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3" name="TextBox 243"/>
          <p:cNvSpPr txBox="1"/>
          <p:nvPr/>
        </p:nvSpPr>
        <p:spPr>
          <a:xfrm>
            <a:off x="2736000" y="975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Oanh</a:t>
            </a:r>
          </a:p>
        </p:txBody>
      </p:sp>
      <p:cxnSp>
        <p:nvCxnSpPr>
          <p:cNvPr id="243" name="Line 243"/>
          <p:cNvCxnSpPr/>
          <p:nvPr/>
        </p:nvCxnSpPr>
        <p:spPr>
          <a:xfrm>
            <a:off x="3276000" y="97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3" name="Line 243"/>
          <p:cNvCxnSpPr/>
          <p:nvPr/>
        </p:nvCxnSpPr>
        <p:spPr>
          <a:xfrm>
            <a:off x="2736000" y="975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3" name="Line 243"/>
          <p:cNvCxnSpPr/>
          <p:nvPr/>
        </p:nvCxnSpPr>
        <p:spPr>
          <a:xfrm>
            <a:off x="2736000" y="99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4" name="TextBox 244"/>
          <p:cNvSpPr txBox="1"/>
          <p:nvPr/>
        </p:nvSpPr>
        <p:spPr>
          <a:xfrm>
            <a:off x="3276000" y="975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10/09/2002</a:t>
            </a:r>
          </a:p>
        </p:txBody>
      </p:sp>
      <p:sp>
        <p:nvSpPr>
          <p:cNvPr id="245" name="TextBox 245"/>
          <p:cNvSpPr txBox="1"/>
          <p:nvPr/>
        </p:nvSpPr>
        <p:spPr>
          <a:xfrm>
            <a:off x="4104000" y="97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46" name="TextBox 246"/>
          <p:cNvSpPr txBox="1"/>
          <p:nvPr/>
        </p:nvSpPr>
        <p:spPr>
          <a:xfrm>
            <a:off x="4536000" y="975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2.97</a:t>
            </a:r>
          </a:p>
        </p:txBody>
      </p:sp>
      <p:sp>
        <p:nvSpPr>
          <p:cNvPr id="247" name="TextBox 247"/>
          <p:cNvSpPr txBox="1"/>
          <p:nvPr/>
        </p:nvSpPr>
        <p:spPr>
          <a:xfrm>
            <a:off x="5040000" y="97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248" name="TextBox 248"/>
          <p:cNvSpPr txBox="1"/>
          <p:nvPr/>
        </p:nvSpPr>
        <p:spPr>
          <a:xfrm>
            <a:off x="5472000" y="975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49" name="TextBox 249"/>
          <p:cNvSpPr txBox="1"/>
          <p:nvPr/>
        </p:nvSpPr>
        <p:spPr>
          <a:xfrm>
            <a:off x="6264000" y="975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50" name="TextBox 250"/>
          <p:cNvSpPr txBox="1"/>
          <p:nvPr/>
        </p:nvSpPr>
        <p:spPr>
          <a:xfrm>
            <a:off x="360000" y="997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DH20QT</a:t>
            </a:r>
          </a:p>
        </p:txBody>
      </p:sp>
      <p:sp>
        <p:nvSpPr>
          <p:cNvPr id="251" name="TextBox 251"/>
          <p:cNvSpPr txBox="1"/>
          <p:nvPr/>
        </p:nvSpPr>
        <p:spPr>
          <a:xfrm>
            <a:off x="360000" y="1022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52" name="TextBox 252"/>
          <p:cNvSpPr txBox="1"/>
          <p:nvPr/>
        </p:nvSpPr>
        <p:spPr>
          <a:xfrm>
            <a:off x="720000" y="1022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20122542</a:t>
            </a:r>
          </a:p>
        </p:txBody>
      </p:sp>
      <p:sp>
        <p:nvSpPr>
          <p:cNvPr id="253" name="TextBox 253"/>
          <p:cNvSpPr txBox="1"/>
          <p:nvPr/>
        </p:nvSpPr>
        <p:spPr>
          <a:xfrm>
            <a:off x="1440000" y="1022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Ngọc</a:t>
            </a:r>
          </a:p>
        </p:txBody>
      </p:sp>
      <p:cxnSp>
        <p:nvCxnSpPr>
          <p:cNvPr id="253" name="Line 253"/>
          <p:cNvCxnSpPr/>
          <p:nvPr/>
        </p:nvCxnSpPr>
        <p:spPr>
          <a:xfrm>
            <a:off x="1440000" y="102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3" name="Line 253"/>
          <p:cNvCxnSpPr/>
          <p:nvPr/>
        </p:nvCxnSpPr>
        <p:spPr>
          <a:xfrm>
            <a:off x="1440000" y="102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3" name="Line 253"/>
          <p:cNvCxnSpPr/>
          <p:nvPr/>
        </p:nvCxnSpPr>
        <p:spPr>
          <a:xfrm>
            <a:off x="1440000" y="104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4" name="TextBox 254"/>
          <p:cNvSpPr txBox="1"/>
          <p:nvPr/>
        </p:nvSpPr>
        <p:spPr>
          <a:xfrm>
            <a:off x="2736000" y="1022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</a:p>
        </p:txBody>
      </p:sp>
      <p:cxnSp>
        <p:nvCxnSpPr>
          <p:cNvPr id="254" name="Line 254"/>
          <p:cNvCxnSpPr/>
          <p:nvPr/>
        </p:nvCxnSpPr>
        <p:spPr>
          <a:xfrm>
            <a:off x="3276000" y="102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4" name="Line 254"/>
          <p:cNvCxnSpPr/>
          <p:nvPr/>
        </p:nvCxnSpPr>
        <p:spPr>
          <a:xfrm>
            <a:off x="2736000" y="102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4" name="Line 254"/>
          <p:cNvCxnSpPr/>
          <p:nvPr/>
        </p:nvCxnSpPr>
        <p:spPr>
          <a:xfrm>
            <a:off x="2736000" y="104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5" name="TextBox 255"/>
          <p:cNvSpPr txBox="1"/>
          <p:nvPr/>
        </p:nvSpPr>
        <p:spPr>
          <a:xfrm>
            <a:off x="3276000" y="1022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27/10/2002</a:t>
            </a:r>
          </a:p>
        </p:txBody>
      </p:sp>
      <p:sp>
        <p:nvSpPr>
          <p:cNvPr id="256" name="TextBox 256"/>
          <p:cNvSpPr txBox="1"/>
          <p:nvPr/>
        </p:nvSpPr>
        <p:spPr>
          <a:xfrm>
            <a:off x="4104000" y="102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57" name="TextBox 257"/>
          <p:cNvSpPr txBox="1"/>
          <p:nvPr/>
        </p:nvSpPr>
        <p:spPr>
          <a:xfrm>
            <a:off x="4536000" y="1022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3.00</a:t>
            </a:r>
          </a:p>
        </p:txBody>
      </p:sp>
      <p:sp>
        <p:nvSpPr>
          <p:cNvPr id="258" name="TextBox 258"/>
          <p:cNvSpPr txBox="1"/>
          <p:nvPr/>
        </p:nvSpPr>
        <p:spPr>
          <a:xfrm>
            <a:off x="5040000" y="102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259" name="TextBox 259"/>
          <p:cNvSpPr txBox="1"/>
          <p:nvPr/>
        </p:nvSpPr>
        <p:spPr>
          <a:xfrm>
            <a:off x="5472000" y="1022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60" name="TextBox 260"/>
          <p:cNvSpPr txBox="1"/>
          <p:nvPr/>
        </p:nvSpPr>
        <p:spPr>
          <a:xfrm>
            <a:off x="6264000" y="1022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0000" y="2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STT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20000" y="2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Mã SV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40000" y="216000"/>
            <a:ext cx="183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 và tên SV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276000" y="2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 sinh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104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Phái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536000" y="2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ĐTB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40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5472000" y="2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Xếp loại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64000" y="2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 vào sổ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60000" y="43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20000" y="43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20122234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40000" y="43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Hồ Nguyễn Thành</a:t>
            </a:r>
          </a:p>
        </p:txBody>
      </p:sp>
      <p:cxnSp>
        <p:nvCxnSpPr>
          <p:cNvPr id="13" name="Line 13"/>
          <p:cNvCxnSpPr/>
          <p:nvPr/>
        </p:nvCxnSpPr>
        <p:spPr>
          <a:xfrm>
            <a:off x="1440000" y="4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" name="Line 13"/>
          <p:cNvCxnSpPr/>
          <p:nvPr/>
        </p:nvCxnSpPr>
        <p:spPr>
          <a:xfrm>
            <a:off x="1440000" y="4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" name="Line 13"/>
          <p:cNvCxnSpPr/>
          <p:nvPr/>
        </p:nvCxnSpPr>
        <p:spPr>
          <a:xfrm>
            <a:off x="1440000" y="6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" name="TextBox 14"/>
          <p:cNvSpPr txBox="1"/>
          <p:nvPr/>
        </p:nvSpPr>
        <p:spPr>
          <a:xfrm>
            <a:off x="2736000" y="43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</p:txBody>
      </p:sp>
      <p:cxnSp>
        <p:nvCxnSpPr>
          <p:cNvPr id="14" name="Line 14"/>
          <p:cNvCxnSpPr/>
          <p:nvPr/>
        </p:nvCxnSpPr>
        <p:spPr>
          <a:xfrm>
            <a:off x="3276000" y="4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2736000" y="4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2736000" y="6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" name="TextBox 15"/>
          <p:cNvSpPr txBox="1"/>
          <p:nvPr/>
        </p:nvSpPr>
        <p:spPr>
          <a:xfrm>
            <a:off x="3276000" y="43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30/03/2002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104000" y="4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536000" y="43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2.91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040000" y="4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472000" y="43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264000" y="43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60000" y="64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DH20QTNT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60000" y="90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720000" y="90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20122628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440000" y="90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Đỗ Gia</a:t>
            </a:r>
          </a:p>
        </p:txBody>
      </p:sp>
      <p:cxnSp>
        <p:nvCxnSpPr>
          <p:cNvPr id="24" name="Line 24"/>
          <p:cNvCxnSpPr/>
          <p:nvPr/>
        </p:nvCxnSpPr>
        <p:spPr>
          <a:xfrm>
            <a:off x="1440000" y="9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" name="Line 24"/>
          <p:cNvCxnSpPr/>
          <p:nvPr/>
        </p:nvCxnSpPr>
        <p:spPr>
          <a:xfrm>
            <a:off x="1440000" y="9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" name="Line 24"/>
          <p:cNvCxnSpPr/>
          <p:nvPr/>
        </p:nvCxnSpPr>
        <p:spPr>
          <a:xfrm>
            <a:off x="1440000" y="11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" name="TextBox 25"/>
          <p:cNvSpPr txBox="1"/>
          <p:nvPr/>
        </p:nvSpPr>
        <p:spPr>
          <a:xfrm>
            <a:off x="2736000" y="90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</a:p>
        </p:txBody>
      </p:sp>
      <p:cxnSp>
        <p:nvCxnSpPr>
          <p:cNvPr id="25" name="Line 25"/>
          <p:cNvCxnSpPr/>
          <p:nvPr/>
        </p:nvCxnSpPr>
        <p:spPr>
          <a:xfrm>
            <a:off x="3276000" y="9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2736000" y="9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2736000" y="11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" name="TextBox 26"/>
          <p:cNvSpPr txBox="1"/>
          <p:nvPr/>
        </p:nvSpPr>
        <p:spPr>
          <a:xfrm>
            <a:off x="3276000" y="90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11/09/2001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104000" y="9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536000" y="90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2.95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040000" y="9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472000" y="90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264000" y="90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60000" y="111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Lâm nghiệp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60000" y="136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DH15CB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60000" y="162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720000" y="162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15115103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440000" y="162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Bùi Văn</a:t>
            </a:r>
          </a:p>
        </p:txBody>
      </p:sp>
      <p:cxnSp>
        <p:nvCxnSpPr>
          <p:cNvPr id="36" name="Line 36"/>
          <p:cNvCxnSpPr/>
          <p:nvPr/>
        </p:nvCxnSpPr>
        <p:spPr>
          <a:xfrm>
            <a:off x="1440000" y="16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" name="Line 36"/>
          <p:cNvCxnSpPr/>
          <p:nvPr/>
        </p:nvCxnSpPr>
        <p:spPr>
          <a:xfrm>
            <a:off x="1440000" y="16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" name="Line 36"/>
          <p:cNvCxnSpPr/>
          <p:nvPr/>
        </p:nvCxnSpPr>
        <p:spPr>
          <a:xfrm>
            <a:off x="1440000" y="183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7" name="TextBox 37"/>
          <p:cNvSpPr txBox="1"/>
          <p:nvPr/>
        </p:nvSpPr>
        <p:spPr>
          <a:xfrm>
            <a:off x="2736000" y="162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</a:p>
        </p:txBody>
      </p:sp>
      <p:cxnSp>
        <p:nvCxnSpPr>
          <p:cNvPr id="37" name="Line 37"/>
          <p:cNvCxnSpPr/>
          <p:nvPr/>
        </p:nvCxnSpPr>
        <p:spPr>
          <a:xfrm>
            <a:off x="3276000" y="16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7" name="Line 37"/>
          <p:cNvCxnSpPr/>
          <p:nvPr/>
        </p:nvCxnSpPr>
        <p:spPr>
          <a:xfrm>
            <a:off x="2736000" y="16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7" name="Line 37"/>
          <p:cNvCxnSpPr/>
          <p:nvPr/>
        </p:nvCxnSpPr>
        <p:spPr>
          <a:xfrm>
            <a:off x="2736000" y="183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8" name="TextBox 38"/>
          <p:cNvSpPr txBox="1"/>
          <p:nvPr/>
        </p:nvSpPr>
        <p:spPr>
          <a:xfrm>
            <a:off x="3276000" y="162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30/08/1997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104000" y="16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4536000" y="162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2.85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5040000" y="16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472000" y="162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6264000" y="162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360000" y="183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DH20LN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360000" y="208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720000" y="208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20114030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440000" y="208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Tăng Vũ Thu</a:t>
            </a:r>
          </a:p>
        </p:txBody>
      </p:sp>
      <p:cxnSp>
        <p:nvCxnSpPr>
          <p:cNvPr id="47" name="Line 47"/>
          <p:cNvCxnSpPr/>
          <p:nvPr/>
        </p:nvCxnSpPr>
        <p:spPr>
          <a:xfrm>
            <a:off x="1440000" y="20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7" name="Line 47"/>
          <p:cNvCxnSpPr/>
          <p:nvPr/>
        </p:nvCxnSpPr>
        <p:spPr>
          <a:xfrm>
            <a:off x="1440000" y="20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7" name="Line 47"/>
          <p:cNvCxnSpPr/>
          <p:nvPr/>
        </p:nvCxnSpPr>
        <p:spPr>
          <a:xfrm>
            <a:off x="1440000" y="23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8" name="TextBox 48"/>
          <p:cNvSpPr txBox="1"/>
          <p:nvPr/>
        </p:nvSpPr>
        <p:spPr>
          <a:xfrm>
            <a:off x="2736000" y="208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</a:p>
        </p:txBody>
      </p:sp>
      <p:cxnSp>
        <p:nvCxnSpPr>
          <p:cNvPr id="48" name="Line 48"/>
          <p:cNvCxnSpPr/>
          <p:nvPr/>
        </p:nvCxnSpPr>
        <p:spPr>
          <a:xfrm>
            <a:off x="3276000" y="20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8" name="Line 48"/>
          <p:cNvCxnSpPr/>
          <p:nvPr/>
        </p:nvCxnSpPr>
        <p:spPr>
          <a:xfrm>
            <a:off x="2736000" y="20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8" name="Line 48"/>
          <p:cNvCxnSpPr/>
          <p:nvPr/>
        </p:nvCxnSpPr>
        <p:spPr>
          <a:xfrm>
            <a:off x="2736000" y="23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9" name="TextBox 49"/>
          <p:cNvSpPr txBox="1"/>
          <p:nvPr/>
        </p:nvSpPr>
        <p:spPr>
          <a:xfrm>
            <a:off x="3276000" y="208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03/09/2002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4104000" y="20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4536000" y="208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2.75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5040000" y="20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162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5472000" y="208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6264000" y="208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360000" y="230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Môi trường và Tài nguyên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360000" y="255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DH17MT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360000" y="280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720000" y="280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17127082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1440000" y="280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Trương Hồ Bảo</a:t>
            </a:r>
          </a:p>
        </p:txBody>
      </p:sp>
      <p:cxnSp>
        <p:nvCxnSpPr>
          <p:cNvPr id="59" name="Line 59"/>
          <p:cNvCxnSpPr/>
          <p:nvPr/>
        </p:nvCxnSpPr>
        <p:spPr>
          <a:xfrm>
            <a:off x="1440000" y="28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9" name="Line 59"/>
          <p:cNvCxnSpPr/>
          <p:nvPr/>
        </p:nvCxnSpPr>
        <p:spPr>
          <a:xfrm>
            <a:off x="1440000" y="280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9" name="Line 59"/>
          <p:cNvCxnSpPr/>
          <p:nvPr/>
        </p:nvCxnSpPr>
        <p:spPr>
          <a:xfrm>
            <a:off x="1440000" y="30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0" name="TextBox 60"/>
          <p:cNvSpPr txBox="1"/>
          <p:nvPr/>
        </p:nvSpPr>
        <p:spPr>
          <a:xfrm>
            <a:off x="2736000" y="280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</a:p>
        </p:txBody>
      </p:sp>
      <p:cxnSp>
        <p:nvCxnSpPr>
          <p:cNvPr id="60" name="Line 60"/>
          <p:cNvCxnSpPr/>
          <p:nvPr/>
        </p:nvCxnSpPr>
        <p:spPr>
          <a:xfrm>
            <a:off x="3276000" y="28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0" name="Line 60"/>
          <p:cNvCxnSpPr/>
          <p:nvPr/>
        </p:nvCxnSpPr>
        <p:spPr>
          <a:xfrm>
            <a:off x="2736000" y="280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0" name="Line 60"/>
          <p:cNvCxnSpPr/>
          <p:nvPr/>
        </p:nvCxnSpPr>
        <p:spPr>
          <a:xfrm>
            <a:off x="2736000" y="30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1" name="TextBox 61"/>
          <p:cNvSpPr txBox="1"/>
          <p:nvPr/>
        </p:nvSpPr>
        <p:spPr>
          <a:xfrm>
            <a:off x="3276000" y="280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20/05/1999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4104000" y="28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4536000" y="280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2.83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5040000" y="28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5472000" y="280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6264000" y="280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360000" y="302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DH18QM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360000" y="327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720000" y="327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18149123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1440000" y="327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Lò Duy</a:t>
            </a:r>
          </a:p>
        </p:txBody>
      </p:sp>
      <p:cxnSp>
        <p:nvCxnSpPr>
          <p:cNvPr id="70" name="Line 70"/>
          <p:cNvCxnSpPr/>
          <p:nvPr/>
        </p:nvCxnSpPr>
        <p:spPr>
          <a:xfrm>
            <a:off x="1440000" y="327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0" name="Line 70"/>
          <p:cNvCxnSpPr/>
          <p:nvPr/>
        </p:nvCxnSpPr>
        <p:spPr>
          <a:xfrm>
            <a:off x="1440000" y="327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0" name="Line 70"/>
          <p:cNvCxnSpPr/>
          <p:nvPr/>
        </p:nvCxnSpPr>
        <p:spPr>
          <a:xfrm>
            <a:off x="1440000" y="349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1" name="TextBox 71"/>
          <p:cNvSpPr txBox="1"/>
          <p:nvPr/>
        </p:nvSpPr>
        <p:spPr>
          <a:xfrm>
            <a:off x="2736000" y="327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</a:p>
        </p:txBody>
      </p:sp>
      <p:cxnSp>
        <p:nvCxnSpPr>
          <p:cNvPr id="71" name="Line 71"/>
          <p:cNvCxnSpPr/>
          <p:nvPr/>
        </p:nvCxnSpPr>
        <p:spPr>
          <a:xfrm>
            <a:off x="3276000" y="327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1" name="Line 71"/>
          <p:cNvCxnSpPr/>
          <p:nvPr/>
        </p:nvCxnSpPr>
        <p:spPr>
          <a:xfrm>
            <a:off x="2736000" y="327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1" name="Line 71"/>
          <p:cNvCxnSpPr/>
          <p:nvPr/>
        </p:nvCxnSpPr>
        <p:spPr>
          <a:xfrm>
            <a:off x="2736000" y="349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2" name="TextBox 72"/>
          <p:cNvSpPr txBox="1"/>
          <p:nvPr/>
        </p:nvSpPr>
        <p:spPr>
          <a:xfrm>
            <a:off x="3276000" y="327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03/04/1999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4104000" y="327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4536000" y="327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2.40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5040000" y="327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5472000" y="327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6264000" y="327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360000" y="349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DH20ES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360000" y="374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720000" y="374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20163117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1440000" y="374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Doãn Thị</a:t>
            </a:r>
          </a:p>
        </p:txBody>
      </p:sp>
      <p:cxnSp>
        <p:nvCxnSpPr>
          <p:cNvPr id="81" name="Line 81"/>
          <p:cNvCxnSpPr/>
          <p:nvPr/>
        </p:nvCxnSpPr>
        <p:spPr>
          <a:xfrm>
            <a:off x="1440000" y="37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1" name="Line 81"/>
          <p:cNvCxnSpPr/>
          <p:nvPr/>
        </p:nvCxnSpPr>
        <p:spPr>
          <a:xfrm>
            <a:off x="1440000" y="37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1" name="Line 81"/>
          <p:cNvCxnSpPr/>
          <p:nvPr/>
        </p:nvCxnSpPr>
        <p:spPr>
          <a:xfrm>
            <a:off x="1440000" y="396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2" name="TextBox 82"/>
          <p:cNvSpPr txBox="1"/>
          <p:nvPr/>
        </p:nvSpPr>
        <p:spPr>
          <a:xfrm>
            <a:off x="2736000" y="374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Dung</a:t>
            </a:r>
          </a:p>
        </p:txBody>
      </p:sp>
      <p:cxnSp>
        <p:nvCxnSpPr>
          <p:cNvPr id="82" name="Line 82"/>
          <p:cNvCxnSpPr/>
          <p:nvPr/>
        </p:nvCxnSpPr>
        <p:spPr>
          <a:xfrm>
            <a:off x="3276000" y="37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2" name="Line 82"/>
          <p:cNvCxnSpPr/>
          <p:nvPr/>
        </p:nvCxnSpPr>
        <p:spPr>
          <a:xfrm>
            <a:off x="2736000" y="37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2" name="Line 82"/>
          <p:cNvCxnSpPr/>
          <p:nvPr/>
        </p:nvCxnSpPr>
        <p:spPr>
          <a:xfrm>
            <a:off x="2736000" y="396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3" name="TextBox 83"/>
          <p:cNvSpPr txBox="1"/>
          <p:nvPr/>
        </p:nvSpPr>
        <p:spPr>
          <a:xfrm>
            <a:off x="3276000" y="374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21/07/2002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4104000" y="37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4536000" y="374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3.23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5040000" y="37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5472000" y="374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6264000" y="374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360000" y="396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DH20HM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360000" y="421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720000" y="421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20166035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1440000" y="421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Ngô Phú</a:t>
            </a:r>
          </a:p>
        </p:txBody>
      </p:sp>
      <p:cxnSp>
        <p:nvCxnSpPr>
          <p:cNvPr id="92" name="Line 92"/>
          <p:cNvCxnSpPr/>
          <p:nvPr/>
        </p:nvCxnSpPr>
        <p:spPr>
          <a:xfrm>
            <a:off x="1440000" y="42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2" name="Line 92"/>
          <p:cNvCxnSpPr/>
          <p:nvPr/>
        </p:nvCxnSpPr>
        <p:spPr>
          <a:xfrm>
            <a:off x="1440000" y="42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2" name="Line 92"/>
          <p:cNvCxnSpPr/>
          <p:nvPr/>
        </p:nvCxnSpPr>
        <p:spPr>
          <a:xfrm>
            <a:off x="1440000" y="44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3" name="TextBox 93"/>
          <p:cNvSpPr txBox="1"/>
          <p:nvPr/>
        </p:nvSpPr>
        <p:spPr>
          <a:xfrm>
            <a:off x="2736000" y="421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Khánh</a:t>
            </a:r>
          </a:p>
        </p:txBody>
      </p:sp>
      <p:cxnSp>
        <p:nvCxnSpPr>
          <p:cNvPr id="93" name="Line 93"/>
          <p:cNvCxnSpPr/>
          <p:nvPr/>
        </p:nvCxnSpPr>
        <p:spPr>
          <a:xfrm>
            <a:off x="3276000" y="42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3" name="Line 93"/>
          <p:cNvCxnSpPr/>
          <p:nvPr/>
        </p:nvCxnSpPr>
        <p:spPr>
          <a:xfrm>
            <a:off x="2736000" y="42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3" name="Line 93"/>
          <p:cNvCxnSpPr/>
          <p:nvPr/>
        </p:nvCxnSpPr>
        <p:spPr>
          <a:xfrm>
            <a:off x="2736000" y="44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4" name="TextBox 94"/>
          <p:cNvSpPr txBox="1"/>
          <p:nvPr/>
        </p:nvSpPr>
        <p:spPr>
          <a:xfrm>
            <a:off x="3276000" y="421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20/02/2002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4104000" y="42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4536000" y="421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2.80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5040000" y="42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5472000" y="421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6264000" y="421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360000" y="442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720000" y="442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20166045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1440000" y="442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Ngô Thị Trúc</a:t>
            </a:r>
          </a:p>
        </p:txBody>
      </p:sp>
      <p:cxnSp>
        <p:nvCxnSpPr>
          <p:cNvPr id="102" name="Line 102"/>
          <p:cNvCxnSpPr/>
          <p:nvPr/>
        </p:nvCxnSpPr>
        <p:spPr>
          <a:xfrm>
            <a:off x="1440000" y="44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2" name="Line 102"/>
          <p:cNvCxnSpPr/>
          <p:nvPr/>
        </p:nvCxnSpPr>
        <p:spPr>
          <a:xfrm>
            <a:off x="1440000" y="44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2" name="Line 102"/>
          <p:cNvCxnSpPr/>
          <p:nvPr/>
        </p:nvCxnSpPr>
        <p:spPr>
          <a:xfrm>
            <a:off x="1440000" y="46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3" name="TextBox 103"/>
          <p:cNvSpPr txBox="1"/>
          <p:nvPr/>
        </p:nvSpPr>
        <p:spPr>
          <a:xfrm>
            <a:off x="2736000" y="442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</a:p>
        </p:txBody>
      </p:sp>
      <p:cxnSp>
        <p:nvCxnSpPr>
          <p:cNvPr id="103" name="Line 103"/>
          <p:cNvCxnSpPr/>
          <p:nvPr/>
        </p:nvCxnSpPr>
        <p:spPr>
          <a:xfrm>
            <a:off x="3276000" y="44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3" name="Line 103"/>
          <p:cNvCxnSpPr/>
          <p:nvPr/>
        </p:nvCxnSpPr>
        <p:spPr>
          <a:xfrm>
            <a:off x="2736000" y="44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3" name="Line 103"/>
          <p:cNvCxnSpPr/>
          <p:nvPr/>
        </p:nvCxnSpPr>
        <p:spPr>
          <a:xfrm>
            <a:off x="2736000" y="46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4" name="TextBox 104"/>
          <p:cNvSpPr txBox="1"/>
          <p:nvPr/>
        </p:nvSpPr>
        <p:spPr>
          <a:xfrm>
            <a:off x="3276000" y="442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28/09/2002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4104000" y="44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4536000" y="442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3.27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5040000" y="44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5472000" y="442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6264000" y="442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360000" y="464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720000" y="464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20166016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1440000" y="464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Đỗ Văn</a:t>
            </a:r>
          </a:p>
        </p:txBody>
      </p:sp>
      <p:cxnSp>
        <p:nvCxnSpPr>
          <p:cNvPr id="112" name="Line 112"/>
          <p:cNvCxnSpPr/>
          <p:nvPr/>
        </p:nvCxnSpPr>
        <p:spPr>
          <a:xfrm>
            <a:off x="1440000" y="46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2" name="Line 112"/>
          <p:cNvCxnSpPr/>
          <p:nvPr/>
        </p:nvCxnSpPr>
        <p:spPr>
          <a:xfrm>
            <a:off x="1440000" y="46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2" name="Line 112"/>
          <p:cNvCxnSpPr/>
          <p:nvPr/>
        </p:nvCxnSpPr>
        <p:spPr>
          <a:xfrm>
            <a:off x="1440000" y="486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3" name="TextBox 113"/>
          <p:cNvSpPr txBox="1"/>
          <p:nvPr/>
        </p:nvSpPr>
        <p:spPr>
          <a:xfrm>
            <a:off x="2736000" y="464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</a:p>
        </p:txBody>
      </p:sp>
      <p:cxnSp>
        <p:nvCxnSpPr>
          <p:cNvPr id="113" name="Line 113"/>
          <p:cNvCxnSpPr/>
          <p:nvPr/>
        </p:nvCxnSpPr>
        <p:spPr>
          <a:xfrm>
            <a:off x="3276000" y="46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3" name="Line 113"/>
          <p:cNvCxnSpPr/>
          <p:nvPr/>
        </p:nvCxnSpPr>
        <p:spPr>
          <a:xfrm>
            <a:off x="2736000" y="46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3" name="Line 113"/>
          <p:cNvCxnSpPr/>
          <p:nvPr/>
        </p:nvCxnSpPr>
        <p:spPr>
          <a:xfrm>
            <a:off x="2736000" y="486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4" name="TextBox 114"/>
          <p:cNvSpPr txBox="1"/>
          <p:nvPr/>
        </p:nvSpPr>
        <p:spPr>
          <a:xfrm>
            <a:off x="3276000" y="464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17/05/2002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4104000" y="46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4536000" y="464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3.29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5040000" y="46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5472000" y="464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6264000" y="464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360000" y="486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DH20MT</a:t>
            </a:r>
          </a:p>
        </p:txBody>
      </p:sp>
      <p:sp>
        <p:nvSpPr>
          <p:cNvPr id="121" name="TextBox 121"/>
          <p:cNvSpPr txBox="1"/>
          <p:nvPr/>
        </p:nvSpPr>
        <p:spPr>
          <a:xfrm>
            <a:off x="360000" y="511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720000" y="511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20127152</a:t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1440000" y="511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Mỹ</a:t>
            </a:r>
          </a:p>
        </p:txBody>
      </p:sp>
      <p:cxnSp>
        <p:nvCxnSpPr>
          <p:cNvPr id="123" name="Line 123"/>
          <p:cNvCxnSpPr/>
          <p:nvPr/>
        </p:nvCxnSpPr>
        <p:spPr>
          <a:xfrm>
            <a:off x="1440000" y="51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3" name="Line 123"/>
          <p:cNvCxnSpPr/>
          <p:nvPr/>
        </p:nvCxnSpPr>
        <p:spPr>
          <a:xfrm>
            <a:off x="1440000" y="51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3" name="Line 123"/>
          <p:cNvCxnSpPr/>
          <p:nvPr/>
        </p:nvCxnSpPr>
        <p:spPr>
          <a:xfrm>
            <a:off x="1440000" y="53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4" name="TextBox 124"/>
          <p:cNvSpPr txBox="1"/>
          <p:nvPr/>
        </p:nvSpPr>
        <p:spPr>
          <a:xfrm>
            <a:off x="2736000" y="511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Trinh</a:t>
            </a:r>
          </a:p>
        </p:txBody>
      </p:sp>
      <p:cxnSp>
        <p:nvCxnSpPr>
          <p:cNvPr id="124" name="Line 124"/>
          <p:cNvCxnSpPr/>
          <p:nvPr/>
        </p:nvCxnSpPr>
        <p:spPr>
          <a:xfrm>
            <a:off x="3276000" y="51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4" name="Line 124"/>
          <p:cNvCxnSpPr/>
          <p:nvPr/>
        </p:nvCxnSpPr>
        <p:spPr>
          <a:xfrm>
            <a:off x="2736000" y="51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4" name="Line 124"/>
          <p:cNvCxnSpPr/>
          <p:nvPr/>
        </p:nvCxnSpPr>
        <p:spPr>
          <a:xfrm>
            <a:off x="2736000" y="53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5" name="TextBox 125"/>
          <p:cNvSpPr txBox="1"/>
          <p:nvPr/>
        </p:nvSpPr>
        <p:spPr>
          <a:xfrm>
            <a:off x="3276000" y="511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29/08/2002</a:t>
            </a:r>
          </a:p>
        </p:txBody>
      </p:sp>
      <p:sp>
        <p:nvSpPr>
          <p:cNvPr id="126" name="TextBox 126"/>
          <p:cNvSpPr txBox="1"/>
          <p:nvPr/>
        </p:nvSpPr>
        <p:spPr>
          <a:xfrm>
            <a:off x="4104000" y="51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27" name="TextBox 127"/>
          <p:cNvSpPr txBox="1"/>
          <p:nvPr/>
        </p:nvSpPr>
        <p:spPr>
          <a:xfrm>
            <a:off x="4536000" y="511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2.93</a:t>
            </a:r>
          </a:p>
        </p:txBody>
      </p:sp>
      <p:sp>
        <p:nvSpPr>
          <p:cNvPr id="128" name="TextBox 128"/>
          <p:cNvSpPr txBox="1"/>
          <p:nvPr/>
        </p:nvSpPr>
        <p:spPr>
          <a:xfrm>
            <a:off x="5040000" y="51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5472000" y="511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6264000" y="511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31" name="TextBox 131"/>
          <p:cNvSpPr txBox="1"/>
          <p:nvPr/>
        </p:nvSpPr>
        <p:spPr>
          <a:xfrm>
            <a:off x="360000" y="532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DH20QM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360000" y="558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720000" y="558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20149202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1440000" y="558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Ngọc</a:t>
            </a:r>
          </a:p>
        </p:txBody>
      </p:sp>
      <p:cxnSp>
        <p:nvCxnSpPr>
          <p:cNvPr id="134" name="Line 134"/>
          <p:cNvCxnSpPr/>
          <p:nvPr/>
        </p:nvCxnSpPr>
        <p:spPr>
          <a:xfrm>
            <a:off x="1440000" y="55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4" name="Line 134"/>
          <p:cNvCxnSpPr/>
          <p:nvPr/>
        </p:nvCxnSpPr>
        <p:spPr>
          <a:xfrm>
            <a:off x="1440000" y="558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4" name="Line 134"/>
          <p:cNvCxnSpPr/>
          <p:nvPr/>
        </p:nvCxnSpPr>
        <p:spPr>
          <a:xfrm>
            <a:off x="1440000" y="57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5" name="TextBox 135"/>
          <p:cNvSpPr txBox="1"/>
          <p:nvPr/>
        </p:nvSpPr>
        <p:spPr>
          <a:xfrm>
            <a:off x="2736000" y="558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</a:p>
        </p:txBody>
      </p:sp>
      <p:cxnSp>
        <p:nvCxnSpPr>
          <p:cNvPr id="135" name="Line 135"/>
          <p:cNvCxnSpPr/>
          <p:nvPr/>
        </p:nvCxnSpPr>
        <p:spPr>
          <a:xfrm>
            <a:off x="3276000" y="55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5" name="Line 135"/>
          <p:cNvCxnSpPr/>
          <p:nvPr/>
        </p:nvCxnSpPr>
        <p:spPr>
          <a:xfrm>
            <a:off x="2736000" y="558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5" name="Line 135"/>
          <p:cNvCxnSpPr/>
          <p:nvPr/>
        </p:nvCxnSpPr>
        <p:spPr>
          <a:xfrm>
            <a:off x="2736000" y="57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6" name="TextBox 136"/>
          <p:cNvSpPr txBox="1"/>
          <p:nvPr/>
        </p:nvSpPr>
        <p:spPr>
          <a:xfrm>
            <a:off x="3276000" y="558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09/07/2002</a:t>
            </a:r>
          </a:p>
        </p:txBody>
      </p:sp>
      <p:sp>
        <p:nvSpPr>
          <p:cNvPr id="137" name="TextBox 137"/>
          <p:cNvSpPr txBox="1"/>
          <p:nvPr/>
        </p:nvSpPr>
        <p:spPr>
          <a:xfrm>
            <a:off x="4104000" y="55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4536000" y="558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2.71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5040000" y="55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5472000" y="558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6264000" y="558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360000" y="579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720000" y="579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20149146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1440000" y="579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Đức</a:t>
            </a:r>
          </a:p>
        </p:txBody>
      </p:sp>
      <p:cxnSp>
        <p:nvCxnSpPr>
          <p:cNvPr id="144" name="Line 144"/>
          <p:cNvCxnSpPr/>
          <p:nvPr/>
        </p:nvCxnSpPr>
        <p:spPr>
          <a:xfrm>
            <a:off x="1440000" y="57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4" name="Line 144"/>
          <p:cNvCxnSpPr/>
          <p:nvPr/>
        </p:nvCxnSpPr>
        <p:spPr>
          <a:xfrm>
            <a:off x="1440000" y="57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4" name="Line 144"/>
          <p:cNvCxnSpPr/>
          <p:nvPr/>
        </p:nvCxnSpPr>
        <p:spPr>
          <a:xfrm>
            <a:off x="1440000" y="60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5" name="TextBox 145"/>
          <p:cNvSpPr txBox="1"/>
          <p:nvPr/>
        </p:nvSpPr>
        <p:spPr>
          <a:xfrm>
            <a:off x="2736000" y="579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</a:p>
        </p:txBody>
      </p:sp>
      <p:cxnSp>
        <p:nvCxnSpPr>
          <p:cNvPr id="145" name="Line 145"/>
          <p:cNvCxnSpPr/>
          <p:nvPr/>
        </p:nvCxnSpPr>
        <p:spPr>
          <a:xfrm>
            <a:off x="3276000" y="57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5" name="Line 145"/>
          <p:cNvCxnSpPr/>
          <p:nvPr/>
        </p:nvCxnSpPr>
        <p:spPr>
          <a:xfrm>
            <a:off x="2736000" y="57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5" name="Line 145"/>
          <p:cNvCxnSpPr/>
          <p:nvPr/>
        </p:nvCxnSpPr>
        <p:spPr>
          <a:xfrm>
            <a:off x="2736000" y="60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6" name="TextBox 146"/>
          <p:cNvSpPr txBox="1"/>
          <p:nvPr/>
        </p:nvSpPr>
        <p:spPr>
          <a:xfrm>
            <a:off x="3276000" y="579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13/03/2002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4104000" y="57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4536000" y="579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2.84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5040000" y="57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5472000" y="579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6264000" y="579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360000" y="601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Nông học</a:t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360000" y="626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DH18NHB</a:t>
            </a:r>
          </a:p>
        </p:txBody>
      </p:sp>
      <p:sp>
        <p:nvSpPr>
          <p:cNvPr id="154" name="TextBox 154"/>
          <p:cNvSpPr txBox="1"/>
          <p:nvPr/>
        </p:nvSpPr>
        <p:spPr>
          <a:xfrm>
            <a:off x="360000" y="65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55" name="TextBox 155"/>
          <p:cNvSpPr txBox="1"/>
          <p:nvPr/>
        </p:nvSpPr>
        <p:spPr>
          <a:xfrm>
            <a:off x="720000" y="65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18113181</a:t>
            </a:r>
          </a:p>
        </p:txBody>
      </p:sp>
      <p:sp>
        <p:nvSpPr>
          <p:cNvPr id="156" name="TextBox 156"/>
          <p:cNvSpPr txBox="1"/>
          <p:nvPr/>
        </p:nvSpPr>
        <p:spPr>
          <a:xfrm>
            <a:off x="1440000" y="651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Thanh</a:t>
            </a:r>
          </a:p>
        </p:txBody>
      </p:sp>
      <p:cxnSp>
        <p:nvCxnSpPr>
          <p:cNvPr id="156" name="Line 156"/>
          <p:cNvCxnSpPr/>
          <p:nvPr/>
        </p:nvCxnSpPr>
        <p:spPr>
          <a:xfrm>
            <a:off x="1440000" y="65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6" name="Line 156"/>
          <p:cNvCxnSpPr/>
          <p:nvPr/>
        </p:nvCxnSpPr>
        <p:spPr>
          <a:xfrm>
            <a:off x="1440000" y="65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6" name="Line 156"/>
          <p:cNvCxnSpPr/>
          <p:nvPr/>
        </p:nvCxnSpPr>
        <p:spPr>
          <a:xfrm>
            <a:off x="1440000" y="67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7" name="TextBox 157"/>
          <p:cNvSpPr txBox="1"/>
          <p:nvPr/>
        </p:nvSpPr>
        <p:spPr>
          <a:xfrm>
            <a:off x="2736000" y="651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</a:p>
        </p:txBody>
      </p:sp>
      <p:cxnSp>
        <p:nvCxnSpPr>
          <p:cNvPr id="157" name="Line 157"/>
          <p:cNvCxnSpPr/>
          <p:nvPr/>
        </p:nvCxnSpPr>
        <p:spPr>
          <a:xfrm>
            <a:off x="3276000" y="651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7" name="Line 157"/>
          <p:cNvCxnSpPr/>
          <p:nvPr/>
        </p:nvCxnSpPr>
        <p:spPr>
          <a:xfrm>
            <a:off x="2736000" y="65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7" name="Line 157"/>
          <p:cNvCxnSpPr/>
          <p:nvPr/>
        </p:nvCxnSpPr>
        <p:spPr>
          <a:xfrm>
            <a:off x="2736000" y="67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8" name="TextBox 158"/>
          <p:cNvSpPr txBox="1"/>
          <p:nvPr/>
        </p:nvSpPr>
        <p:spPr>
          <a:xfrm>
            <a:off x="3276000" y="65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04/06/2000</a:t>
            </a:r>
          </a:p>
        </p:txBody>
      </p:sp>
      <p:sp>
        <p:nvSpPr>
          <p:cNvPr id="159" name="TextBox 159"/>
          <p:cNvSpPr txBox="1"/>
          <p:nvPr/>
        </p:nvSpPr>
        <p:spPr>
          <a:xfrm>
            <a:off x="4104000" y="65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60" name="TextBox 160"/>
          <p:cNvSpPr txBox="1"/>
          <p:nvPr/>
        </p:nvSpPr>
        <p:spPr>
          <a:xfrm>
            <a:off x="4536000" y="65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2.70</a:t>
            </a:r>
          </a:p>
        </p:txBody>
      </p:sp>
      <p:sp>
        <p:nvSpPr>
          <p:cNvPr id="161" name="TextBox 161"/>
          <p:cNvSpPr txBox="1"/>
          <p:nvPr/>
        </p:nvSpPr>
        <p:spPr>
          <a:xfrm>
            <a:off x="5040000" y="65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162" name="TextBox 162"/>
          <p:cNvSpPr txBox="1"/>
          <p:nvPr/>
        </p:nvSpPr>
        <p:spPr>
          <a:xfrm>
            <a:off x="5472000" y="65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63" name="TextBox 163"/>
          <p:cNvSpPr txBox="1"/>
          <p:nvPr/>
        </p:nvSpPr>
        <p:spPr>
          <a:xfrm>
            <a:off x="6264000" y="65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64" name="TextBox 164"/>
          <p:cNvSpPr txBox="1"/>
          <p:nvPr/>
        </p:nvSpPr>
        <p:spPr>
          <a:xfrm>
            <a:off x="360000" y="673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DH19NHB</a:t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360000" y="69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6" name="TextBox 166"/>
          <p:cNvSpPr txBox="1"/>
          <p:nvPr/>
        </p:nvSpPr>
        <p:spPr>
          <a:xfrm>
            <a:off x="720000" y="69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19113145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1440000" y="69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Hoài</a:t>
            </a:r>
          </a:p>
        </p:txBody>
      </p:sp>
      <p:cxnSp>
        <p:nvCxnSpPr>
          <p:cNvPr id="167" name="Line 167"/>
          <p:cNvCxnSpPr/>
          <p:nvPr/>
        </p:nvCxnSpPr>
        <p:spPr>
          <a:xfrm>
            <a:off x="1440000" y="69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7" name="Line 167"/>
          <p:cNvCxnSpPr/>
          <p:nvPr/>
        </p:nvCxnSpPr>
        <p:spPr>
          <a:xfrm>
            <a:off x="1440000" y="69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7" name="Line 167"/>
          <p:cNvCxnSpPr/>
          <p:nvPr/>
        </p:nvCxnSpPr>
        <p:spPr>
          <a:xfrm>
            <a:off x="1440000" y="72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8" name="TextBox 168"/>
          <p:cNvSpPr txBox="1"/>
          <p:nvPr/>
        </p:nvSpPr>
        <p:spPr>
          <a:xfrm>
            <a:off x="2736000" y="69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</p:txBody>
      </p:sp>
      <p:cxnSp>
        <p:nvCxnSpPr>
          <p:cNvPr id="168" name="Line 168"/>
          <p:cNvCxnSpPr/>
          <p:nvPr/>
        </p:nvCxnSpPr>
        <p:spPr>
          <a:xfrm>
            <a:off x="3276000" y="69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8" name="Line 168"/>
          <p:cNvCxnSpPr/>
          <p:nvPr/>
        </p:nvCxnSpPr>
        <p:spPr>
          <a:xfrm>
            <a:off x="2736000" y="69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8" name="Line 168"/>
          <p:cNvCxnSpPr/>
          <p:nvPr/>
        </p:nvCxnSpPr>
        <p:spPr>
          <a:xfrm>
            <a:off x="2736000" y="72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9" name="TextBox 169"/>
          <p:cNvSpPr txBox="1"/>
          <p:nvPr/>
        </p:nvSpPr>
        <p:spPr>
          <a:xfrm>
            <a:off x="3276000" y="69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05/08/2001</a:t>
            </a:r>
          </a:p>
        </p:txBody>
      </p:sp>
      <p:sp>
        <p:nvSpPr>
          <p:cNvPr id="170" name="TextBox 170"/>
          <p:cNvSpPr txBox="1"/>
          <p:nvPr/>
        </p:nvSpPr>
        <p:spPr>
          <a:xfrm>
            <a:off x="4104000" y="69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71" name="TextBox 171"/>
          <p:cNvSpPr txBox="1"/>
          <p:nvPr/>
        </p:nvSpPr>
        <p:spPr>
          <a:xfrm>
            <a:off x="4536000" y="69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3.05</a:t>
            </a:r>
          </a:p>
        </p:txBody>
      </p:sp>
      <p:sp>
        <p:nvSpPr>
          <p:cNvPr id="172" name="TextBox 172"/>
          <p:cNvSpPr txBox="1"/>
          <p:nvPr/>
        </p:nvSpPr>
        <p:spPr>
          <a:xfrm>
            <a:off x="5040000" y="69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173" name="TextBox 173"/>
          <p:cNvSpPr txBox="1"/>
          <p:nvPr/>
        </p:nvSpPr>
        <p:spPr>
          <a:xfrm>
            <a:off x="5472000" y="69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6264000" y="69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75" name="TextBox 175"/>
          <p:cNvSpPr txBox="1"/>
          <p:nvPr/>
        </p:nvSpPr>
        <p:spPr>
          <a:xfrm>
            <a:off x="360000" y="720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DH20BV</a:t>
            </a:r>
          </a:p>
        </p:txBody>
      </p:sp>
      <p:sp>
        <p:nvSpPr>
          <p:cNvPr id="176" name="TextBox 176"/>
          <p:cNvSpPr txBox="1"/>
          <p:nvPr/>
        </p:nvSpPr>
        <p:spPr>
          <a:xfrm>
            <a:off x="360000" y="745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77" name="TextBox 177"/>
          <p:cNvSpPr txBox="1"/>
          <p:nvPr/>
        </p:nvSpPr>
        <p:spPr>
          <a:xfrm>
            <a:off x="720000" y="745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20145177</a:t>
            </a:r>
          </a:p>
        </p:txBody>
      </p:sp>
      <p:sp>
        <p:nvSpPr>
          <p:cNvPr id="178" name="TextBox 178"/>
          <p:cNvSpPr txBox="1"/>
          <p:nvPr/>
        </p:nvSpPr>
        <p:spPr>
          <a:xfrm>
            <a:off x="1440000" y="745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Hồ Sỹ</a:t>
            </a:r>
          </a:p>
        </p:txBody>
      </p:sp>
      <p:cxnSp>
        <p:nvCxnSpPr>
          <p:cNvPr id="178" name="Line 178"/>
          <p:cNvCxnSpPr/>
          <p:nvPr/>
        </p:nvCxnSpPr>
        <p:spPr>
          <a:xfrm>
            <a:off x="1440000" y="74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8" name="Line 178"/>
          <p:cNvCxnSpPr/>
          <p:nvPr/>
        </p:nvCxnSpPr>
        <p:spPr>
          <a:xfrm>
            <a:off x="1440000" y="74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8" name="Line 178"/>
          <p:cNvCxnSpPr/>
          <p:nvPr/>
        </p:nvCxnSpPr>
        <p:spPr>
          <a:xfrm>
            <a:off x="1440000" y="76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9" name="TextBox 179"/>
          <p:cNvSpPr txBox="1"/>
          <p:nvPr/>
        </p:nvSpPr>
        <p:spPr>
          <a:xfrm>
            <a:off x="2736000" y="745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Tú</a:t>
            </a:r>
          </a:p>
        </p:txBody>
      </p:sp>
      <p:cxnSp>
        <p:nvCxnSpPr>
          <p:cNvPr id="179" name="Line 179"/>
          <p:cNvCxnSpPr/>
          <p:nvPr/>
        </p:nvCxnSpPr>
        <p:spPr>
          <a:xfrm>
            <a:off x="3276000" y="74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9" name="Line 179"/>
          <p:cNvCxnSpPr/>
          <p:nvPr/>
        </p:nvCxnSpPr>
        <p:spPr>
          <a:xfrm>
            <a:off x="2736000" y="74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9" name="Line 179"/>
          <p:cNvCxnSpPr/>
          <p:nvPr/>
        </p:nvCxnSpPr>
        <p:spPr>
          <a:xfrm>
            <a:off x="2736000" y="76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0" name="TextBox 180"/>
          <p:cNvSpPr txBox="1"/>
          <p:nvPr/>
        </p:nvSpPr>
        <p:spPr>
          <a:xfrm>
            <a:off x="3276000" y="745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08/06/2002</a:t>
            </a:r>
          </a:p>
        </p:txBody>
      </p:sp>
      <p:sp>
        <p:nvSpPr>
          <p:cNvPr id="181" name="TextBox 181"/>
          <p:cNvSpPr txBox="1"/>
          <p:nvPr/>
        </p:nvSpPr>
        <p:spPr>
          <a:xfrm>
            <a:off x="4104000" y="74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82" name="TextBox 182"/>
          <p:cNvSpPr txBox="1"/>
          <p:nvPr/>
        </p:nvSpPr>
        <p:spPr>
          <a:xfrm>
            <a:off x="4536000" y="745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3.12</a:t>
            </a:r>
          </a:p>
        </p:txBody>
      </p:sp>
      <p:sp>
        <p:nvSpPr>
          <p:cNvPr id="183" name="TextBox 183"/>
          <p:cNvSpPr txBox="1"/>
          <p:nvPr/>
        </p:nvSpPr>
        <p:spPr>
          <a:xfrm>
            <a:off x="5040000" y="74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84" name="TextBox 184"/>
          <p:cNvSpPr txBox="1"/>
          <p:nvPr/>
        </p:nvSpPr>
        <p:spPr>
          <a:xfrm>
            <a:off x="5472000" y="745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85" name="TextBox 185"/>
          <p:cNvSpPr txBox="1"/>
          <p:nvPr/>
        </p:nvSpPr>
        <p:spPr>
          <a:xfrm>
            <a:off x="6264000" y="745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86" name="TextBox 186"/>
          <p:cNvSpPr txBox="1"/>
          <p:nvPr/>
        </p:nvSpPr>
        <p:spPr>
          <a:xfrm>
            <a:off x="360000" y="766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DH20NHA</a:t>
            </a:r>
          </a:p>
        </p:txBody>
      </p:sp>
      <p:sp>
        <p:nvSpPr>
          <p:cNvPr id="187" name="TextBox 187"/>
          <p:cNvSpPr txBox="1"/>
          <p:nvPr/>
        </p:nvSpPr>
        <p:spPr>
          <a:xfrm>
            <a:off x="360000" y="792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88" name="TextBox 188"/>
          <p:cNvSpPr txBox="1"/>
          <p:nvPr/>
        </p:nvSpPr>
        <p:spPr>
          <a:xfrm>
            <a:off x="720000" y="792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20113205</a:t>
            </a:r>
          </a:p>
        </p:txBody>
      </p:sp>
      <p:sp>
        <p:nvSpPr>
          <p:cNvPr id="189" name="TextBox 189"/>
          <p:cNvSpPr txBox="1"/>
          <p:nvPr/>
        </p:nvSpPr>
        <p:spPr>
          <a:xfrm>
            <a:off x="1440000" y="792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Hữu</a:t>
            </a:r>
          </a:p>
        </p:txBody>
      </p:sp>
      <p:cxnSp>
        <p:nvCxnSpPr>
          <p:cNvPr id="189" name="Line 189"/>
          <p:cNvCxnSpPr/>
          <p:nvPr/>
        </p:nvCxnSpPr>
        <p:spPr>
          <a:xfrm>
            <a:off x="1440000" y="79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9" name="Line 189"/>
          <p:cNvCxnSpPr/>
          <p:nvPr/>
        </p:nvCxnSpPr>
        <p:spPr>
          <a:xfrm>
            <a:off x="1440000" y="79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9" name="Line 189"/>
          <p:cNvCxnSpPr/>
          <p:nvPr/>
        </p:nvCxnSpPr>
        <p:spPr>
          <a:xfrm>
            <a:off x="1440000" y="813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0" name="TextBox 190"/>
          <p:cNvSpPr txBox="1"/>
          <p:nvPr/>
        </p:nvSpPr>
        <p:spPr>
          <a:xfrm>
            <a:off x="2736000" y="792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</a:p>
        </p:txBody>
      </p:sp>
      <p:cxnSp>
        <p:nvCxnSpPr>
          <p:cNvPr id="190" name="Line 190"/>
          <p:cNvCxnSpPr/>
          <p:nvPr/>
        </p:nvCxnSpPr>
        <p:spPr>
          <a:xfrm>
            <a:off x="3276000" y="79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0" name="Line 190"/>
          <p:cNvCxnSpPr/>
          <p:nvPr/>
        </p:nvCxnSpPr>
        <p:spPr>
          <a:xfrm>
            <a:off x="2736000" y="79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0" name="Line 190"/>
          <p:cNvCxnSpPr/>
          <p:nvPr/>
        </p:nvCxnSpPr>
        <p:spPr>
          <a:xfrm>
            <a:off x="2736000" y="813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1" name="TextBox 191"/>
          <p:cNvSpPr txBox="1"/>
          <p:nvPr/>
        </p:nvSpPr>
        <p:spPr>
          <a:xfrm>
            <a:off x="3276000" y="792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13/10/2002</a:t>
            </a:r>
          </a:p>
        </p:txBody>
      </p:sp>
      <p:sp>
        <p:nvSpPr>
          <p:cNvPr id="192" name="TextBox 192"/>
          <p:cNvSpPr txBox="1"/>
          <p:nvPr/>
        </p:nvSpPr>
        <p:spPr>
          <a:xfrm>
            <a:off x="4104000" y="79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93" name="TextBox 193"/>
          <p:cNvSpPr txBox="1"/>
          <p:nvPr/>
        </p:nvSpPr>
        <p:spPr>
          <a:xfrm>
            <a:off x="4536000" y="792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2.78</a:t>
            </a:r>
          </a:p>
        </p:txBody>
      </p:sp>
      <p:sp>
        <p:nvSpPr>
          <p:cNvPr id="194" name="TextBox 194"/>
          <p:cNvSpPr txBox="1"/>
          <p:nvPr/>
        </p:nvSpPr>
        <p:spPr>
          <a:xfrm>
            <a:off x="5040000" y="79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95" name="TextBox 195"/>
          <p:cNvSpPr txBox="1"/>
          <p:nvPr/>
        </p:nvSpPr>
        <p:spPr>
          <a:xfrm>
            <a:off x="5472000" y="792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96" name="TextBox 196"/>
          <p:cNvSpPr txBox="1"/>
          <p:nvPr/>
        </p:nvSpPr>
        <p:spPr>
          <a:xfrm>
            <a:off x="6264000" y="792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97" name="TextBox 197"/>
          <p:cNvSpPr txBox="1"/>
          <p:nvPr/>
        </p:nvSpPr>
        <p:spPr>
          <a:xfrm>
            <a:off x="360000" y="813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720000" y="813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20113204</a:t>
            </a:r>
          </a:p>
        </p:txBody>
      </p:sp>
      <p:sp>
        <p:nvSpPr>
          <p:cNvPr id="199" name="TextBox 199"/>
          <p:cNvSpPr txBox="1"/>
          <p:nvPr/>
        </p:nvSpPr>
        <p:spPr>
          <a:xfrm>
            <a:off x="1440000" y="813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Quế</a:t>
            </a:r>
          </a:p>
        </p:txBody>
      </p:sp>
      <p:cxnSp>
        <p:nvCxnSpPr>
          <p:cNvPr id="199" name="Line 199"/>
          <p:cNvCxnSpPr/>
          <p:nvPr/>
        </p:nvCxnSpPr>
        <p:spPr>
          <a:xfrm>
            <a:off x="1440000" y="813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9" name="Line 199"/>
          <p:cNvCxnSpPr/>
          <p:nvPr/>
        </p:nvCxnSpPr>
        <p:spPr>
          <a:xfrm>
            <a:off x="1440000" y="813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9" name="Line 199"/>
          <p:cNvCxnSpPr/>
          <p:nvPr/>
        </p:nvCxnSpPr>
        <p:spPr>
          <a:xfrm>
            <a:off x="1440000" y="83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0" name="TextBox 200"/>
          <p:cNvSpPr txBox="1"/>
          <p:nvPr/>
        </p:nvSpPr>
        <p:spPr>
          <a:xfrm>
            <a:off x="2736000" y="813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</a:p>
        </p:txBody>
      </p:sp>
      <p:cxnSp>
        <p:nvCxnSpPr>
          <p:cNvPr id="200" name="Line 200"/>
          <p:cNvCxnSpPr/>
          <p:nvPr/>
        </p:nvCxnSpPr>
        <p:spPr>
          <a:xfrm>
            <a:off x="3276000" y="813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0" name="Line 200"/>
          <p:cNvCxnSpPr/>
          <p:nvPr/>
        </p:nvCxnSpPr>
        <p:spPr>
          <a:xfrm>
            <a:off x="2736000" y="813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0" name="Line 200"/>
          <p:cNvCxnSpPr/>
          <p:nvPr/>
        </p:nvCxnSpPr>
        <p:spPr>
          <a:xfrm>
            <a:off x="2736000" y="83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1" name="TextBox 201"/>
          <p:cNvSpPr txBox="1"/>
          <p:nvPr/>
        </p:nvSpPr>
        <p:spPr>
          <a:xfrm>
            <a:off x="3276000" y="813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14/04/2002</a:t>
            </a:r>
          </a:p>
        </p:txBody>
      </p:sp>
      <p:sp>
        <p:nvSpPr>
          <p:cNvPr id="202" name="TextBox 202"/>
          <p:cNvSpPr txBox="1"/>
          <p:nvPr/>
        </p:nvSpPr>
        <p:spPr>
          <a:xfrm>
            <a:off x="4104000" y="813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03" name="TextBox 203"/>
          <p:cNvSpPr txBox="1"/>
          <p:nvPr/>
        </p:nvSpPr>
        <p:spPr>
          <a:xfrm>
            <a:off x="4536000" y="813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2.48</a:t>
            </a:r>
          </a:p>
        </p:txBody>
      </p:sp>
      <p:sp>
        <p:nvSpPr>
          <p:cNvPr id="204" name="TextBox 204"/>
          <p:cNvSpPr txBox="1"/>
          <p:nvPr/>
        </p:nvSpPr>
        <p:spPr>
          <a:xfrm>
            <a:off x="5040000" y="813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05" name="TextBox 205"/>
          <p:cNvSpPr txBox="1"/>
          <p:nvPr/>
        </p:nvSpPr>
        <p:spPr>
          <a:xfrm>
            <a:off x="5472000" y="813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206" name="TextBox 206"/>
          <p:cNvSpPr txBox="1"/>
          <p:nvPr/>
        </p:nvSpPr>
        <p:spPr>
          <a:xfrm>
            <a:off x="6264000" y="813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07" name="TextBox 207"/>
          <p:cNvSpPr txBox="1"/>
          <p:nvPr/>
        </p:nvSpPr>
        <p:spPr>
          <a:xfrm>
            <a:off x="360000" y="835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08" name="TextBox 208"/>
          <p:cNvSpPr txBox="1"/>
          <p:nvPr/>
        </p:nvSpPr>
        <p:spPr>
          <a:xfrm>
            <a:off x="720000" y="835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20113239</a:t>
            </a:r>
          </a:p>
        </p:txBody>
      </p:sp>
      <p:sp>
        <p:nvSpPr>
          <p:cNvPr id="209" name="TextBox 209"/>
          <p:cNvSpPr txBox="1"/>
          <p:nvPr/>
        </p:nvSpPr>
        <p:spPr>
          <a:xfrm>
            <a:off x="1440000" y="835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Thái Thị Ngọc</a:t>
            </a:r>
          </a:p>
        </p:txBody>
      </p:sp>
      <p:cxnSp>
        <p:nvCxnSpPr>
          <p:cNvPr id="209" name="Line 209"/>
          <p:cNvCxnSpPr/>
          <p:nvPr/>
        </p:nvCxnSpPr>
        <p:spPr>
          <a:xfrm>
            <a:off x="1440000" y="83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9" name="Line 209"/>
          <p:cNvCxnSpPr/>
          <p:nvPr/>
        </p:nvCxnSpPr>
        <p:spPr>
          <a:xfrm>
            <a:off x="1440000" y="83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9" name="Line 209"/>
          <p:cNvCxnSpPr/>
          <p:nvPr/>
        </p:nvCxnSpPr>
        <p:spPr>
          <a:xfrm>
            <a:off x="1440000" y="85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0" name="TextBox 210"/>
          <p:cNvSpPr txBox="1"/>
          <p:nvPr/>
        </p:nvSpPr>
        <p:spPr>
          <a:xfrm>
            <a:off x="2736000" y="835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Hân</a:t>
            </a:r>
          </a:p>
        </p:txBody>
      </p:sp>
      <p:cxnSp>
        <p:nvCxnSpPr>
          <p:cNvPr id="210" name="Line 210"/>
          <p:cNvCxnSpPr/>
          <p:nvPr/>
        </p:nvCxnSpPr>
        <p:spPr>
          <a:xfrm>
            <a:off x="3276000" y="83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0" name="Line 210"/>
          <p:cNvCxnSpPr/>
          <p:nvPr/>
        </p:nvCxnSpPr>
        <p:spPr>
          <a:xfrm>
            <a:off x="2736000" y="83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0" name="Line 210"/>
          <p:cNvCxnSpPr/>
          <p:nvPr/>
        </p:nvCxnSpPr>
        <p:spPr>
          <a:xfrm>
            <a:off x="2736000" y="85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1" name="TextBox 211"/>
          <p:cNvSpPr txBox="1"/>
          <p:nvPr/>
        </p:nvSpPr>
        <p:spPr>
          <a:xfrm>
            <a:off x="3276000" y="835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04/12/2002</a:t>
            </a:r>
          </a:p>
        </p:txBody>
      </p:sp>
      <p:sp>
        <p:nvSpPr>
          <p:cNvPr id="212" name="TextBox 212"/>
          <p:cNvSpPr txBox="1"/>
          <p:nvPr/>
        </p:nvSpPr>
        <p:spPr>
          <a:xfrm>
            <a:off x="4104000" y="83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13" name="TextBox 213"/>
          <p:cNvSpPr txBox="1"/>
          <p:nvPr/>
        </p:nvSpPr>
        <p:spPr>
          <a:xfrm>
            <a:off x="4536000" y="835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2.54</a:t>
            </a:r>
          </a:p>
        </p:txBody>
      </p:sp>
      <p:sp>
        <p:nvSpPr>
          <p:cNvPr id="214" name="TextBox 214"/>
          <p:cNvSpPr txBox="1"/>
          <p:nvPr/>
        </p:nvSpPr>
        <p:spPr>
          <a:xfrm>
            <a:off x="5040000" y="83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15" name="TextBox 215"/>
          <p:cNvSpPr txBox="1"/>
          <p:nvPr/>
        </p:nvSpPr>
        <p:spPr>
          <a:xfrm>
            <a:off x="5472000" y="835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16" name="TextBox 216"/>
          <p:cNvSpPr txBox="1"/>
          <p:nvPr/>
        </p:nvSpPr>
        <p:spPr>
          <a:xfrm>
            <a:off x="6264000" y="835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17" name="TextBox 217"/>
          <p:cNvSpPr txBox="1"/>
          <p:nvPr/>
        </p:nvSpPr>
        <p:spPr>
          <a:xfrm>
            <a:off x="360000" y="856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18" name="TextBox 218"/>
          <p:cNvSpPr txBox="1"/>
          <p:nvPr/>
        </p:nvSpPr>
        <p:spPr>
          <a:xfrm>
            <a:off x="720000" y="856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20113271</a:t>
            </a:r>
          </a:p>
        </p:txBody>
      </p:sp>
      <p:sp>
        <p:nvSpPr>
          <p:cNvPr id="219" name="TextBox 219"/>
          <p:cNvSpPr txBox="1"/>
          <p:nvPr/>
        </p:nvSpPr>
        <p:spPr>
          <a:xfrm>
            <a:off x="1440000" y="856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Cao Thị Thu</a:t>
            </a:r>
          </a:p>
        </p:txBody>
      </p:sp>
      <p:cxnSp>
        <p:nvCxnSpPr>
          <p:cNvPr id="219" name="Line 219"/>
          <p:cNvCxnSpPr/>
          <p:nvPr/>
        </p:nvCxnSpPr>
        <p:spPr>
          <a:xfrm>
            <a:off x="1440000" y="85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9" name="Line 219"/>
          <p:cNvCxnSpPr/>
          <p:nvPr/>
        </p:nvCxnSpPr>
        <p:spPr>
          <a:xfrm>
            <a:off x="1440000" y="85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9" name="Line 219"/>
          <p:cNvCxnSpPr/>
          <p:nvPr/>
        </p:nvCxnSpPr>
        <p:spPr>
          <a:xfrm>
            <a:off x="1440000" y="87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0" name="TextBox 220"/>
          <p:cNvSpPr txBox="1"/>
          <p:nvPr/>
        </p:nvSpPr>
        <p:spPr>
          <a:xfrm>
            <a:off x="2736000" y="856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Lộc</a:t>
            </a:r>
          </a:p>
        </p:txBody>
      </p:sp>
      <p:cxnSp>
        <p:nvCxnSpPr>
          <p:cNvPr id="220" name="Line 220"/>
          <p:cNvCxnSpPr/>
          <p:nvPr/>
        </p:nvCxnSpPr>
        <p:spPr>
          <a:xfrm>
            <a:off x="3276000" y="85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0" name="Line 220"/>
          <p:cNvCxnSpPr/>
          <p:nvPr/>
        </p:nvCxnSpPr>
        <p:spPr>
          <a:xfrm>
            <a:off x="2736000" y="85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0" name="Line 220"/>
          <p:cNvCxnSpPr/>
          <p:nvPr/>
        </p:nvCxnSpPr>
        <p:spPr>
          <a:xfrm>
            <a:off x="2736000" y="87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1" name="TextBox 221"/>
          <p:cNvSpPr txBox="1"/>
          <p:nvPr/>
        </p:nvSpPr>
        <p:spPr>
          <a:xfrm>
            <a:off x="3276000" y="856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01/04/2002</a:t>
            </a:r>
          </a:p>
        </p:txBody>
      </p:sp>
      <p:sp>
        <p:nvSpPr>
          <p:cNvPr id="222" name="TextBox 222"/>
          <p:cNvSpPr txBox="1"/>
          <p:nvPr/>
        </p:nvSpPr>
        <p:spPr>
          <a:xfrm>
            <a:off x="4104000" y="85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23" name="TextBox 223"/>
          <p:cNvSpPr txBox="1"/>
          <p:nvPr/>
        </p:nvSpPr>
        <p:spPr>
          <a:xfrm>
            <a:off x="4536000" y="856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3.00</a:t>
            </a:r>
          </a:p>
        </p:txBody>
      </p:sp>
      <p:sp>
        <p:nvSpPr>
          <p:cNvPr id="224" name="TextBox 224"/>
          <p:cNvSpPr txBox="1"/>
          <p:nvPr/>
        </p:nvSpPr>
        <p:spPr>
          <a:xfrm>
            <a:off x="5040000" y="85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25" name="TextBox 225"/>
          <p:cNvSpPr txBox="1"/>
          <p:nvPr/>
        </p:nvSpPr>
        <p:spPr>
          <a:xfrm>
            <a:off x="5472000" y="856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26" name="TextBox 226"/>
          <p:cNvSpPr txBox="1"/>
          <p:nvPr/>
        </p:nvSpPr>
        <p:spPr>
          <a:xfrm>
            <a:off x="6264000" y="856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27" name="TextBox 227"/>
          <p:cNvSpPr txBox="1"/>
          <p:nvPr/>
        </p:nvSpPr>
        <p:spPr>
          <a:xfrm>
            <a:off x="360000" y="878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Ngoại ngữ - Sư phạm</a:t>
            </a:r>
          </a:p>
        </p:txBody>
      </p:sp>
      <p:sp>
        <p:nvSpPr>
          <p:cNvPr id="228" name="TextBox 228"/>
          <p:cNvSpPr txBox="1"/>
          <p:nvPr/>
        </p:nvSpPr>
        <p:spPr>
          <a:xfrm>
            <a:off x="360000" y="903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DH15AV</a:t>
            </a:r>
          </a:p>
        </p:txBody>
      </p:sp>
      <p:sp>
        <p:nvSpPr>
          <p:cNvPr id="229" name="TextBox 229"/>
          <p:cNvSpPr txBox="1"/>
          <p:nvPr/>
        </p:nvSpPr>
        <p:spPr>
          <a:xfrm>
            <a:off x="360000" y="928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30" name="TextBox 230"/>
          <p:cNvSpPr txBox="1"/>
          <p:nvPr/>
        </p:nvSpPr>
        <p:spPr>
          <a:xfrm>
            <a:off x="720000" y="928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15128144</a:t>
            </a:r>
          </a:p>
        </p:txBody>
      </p:sp>
      <p:sp>
        <p:nvSpPr>
          <p:cNvPr id="231" name="TextBox 231"/>
          <p:cNvSpPr txBox="1"/>
          <p:nvPr/>
        </p:nvSpPr>
        <p:spPr>
          <a:xfrm>
            <a:off x="1440000" y="928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Hồ Phương</a:t>
            </a:r>
          </a:p>
        </p:txBody>
      </p:sp>
      <p:cxnSp>
        <p:nvCxnSpPr>
          <p:cNvPr id="231" name="Line 231"/>
          <p:cNvCxnSpPr/>
          <p:nvPr/>
        </p:nvCxnSpPr>
        <p:spPr>
          <a:xfrm>
            <a:off x="1440000" y="92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1" name="Line 231"/>
          <p:cNvCxnSpPr/>
          <p:nvPr/>
        </p:nvCxnSpPr>
        <p:spPr>
          <a:xfrm>
            <a:off x="1440000" y="92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1" name="Line 231"/>
          <p:cNvCxnSpPr/>
          <p:nvPr/>
        </p:nvCxnSpPr>
        <p:spPr>
          <a:xfrm>
            <a:off x="1440000" y="95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2" name="TextBox 232"/>
          <p:cNvSpPr txBox="1"/>
          <p:nvPr/>
        </p:nvSpPr>
        <p:spPr>
          <a:xfrm>
            <a:off x="2736000" y="928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Vy</a:t>
            </a:r>
          </a:p>
        </p:txBody>
      </p:sp>
      <p:cxnSp>
        <p:nvCxnSpPr>
          <p:cNvPr id="232" name="Line 232"/>
          <p:cNvCxnSpPr/>
          <p:nvPr/>
        </p:nvCxnSpPr>
        <p:spPr>
          <a:xfrm>
            <a:off x="3276000" y="92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2" name="Line 232"/>
          <p:cNvCxnSpPr/>
          <p:nvPr/>
        </p:nvCxnSpPr>
        <p:spPr>
          <a:xfrm>
            <a:off x="2736000" y="92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2" name="Line 232"/>
          <p:cNvCxnSpPr/>
          <p:nvPr/>
        </p:nvCxnSpPr>
        <p:spPr>
          <a:xfrm>
            <a:off x="2736000" y="95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3" name="TextBox 233"/>
          <p:cNvSpPr txBox="1"/>
          <p:nvPr/>
        </p:nvSpPr>
        <p:spPr>
          <a:xfrm>
            <a:off x="3276000" y="928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11/10/1997</a:t>
            </a:r>
          </a:p>
        </p:txBody>
      </p:sp>
      <p:sp>
        <p:nvSpPr>
          <p:cNvPr id="234" name="TextBox 234"/>
          <p:cNvSpPr txBox="1"/>
          <p:nvPr/>
        </p:nvSpPr>
        <p:spPr>
          <a:xfrm>
            <a:off x="4104000" y="92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35" name="TextBox 235"/>
          <p:cNvSpPr txBox="1"/>
          <p:nvPr/>
        </p:nvSpPr>
        <p:spPr>
          <a:xfrm>
            <a:off x="4536000" y="928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3.00</a:t>
            </a:r>
          </a:p>
        </p:txBody>
      </p:sp>
      <p:sp>
        <p:nvSpPr>
          <p:cNvPr id="236" name="TextBox 236"/>
          <p:cNvSpPr txBox="1"/>
          <p:nvPr/>
        </p:nvSpPr>
        <p:spPr>
          <a:xfrm>
            <a:off x="5040000" y="92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</a:p>
        </p:txBody>
      </p:sp>
      <p:sp>
        <p:nvSpPr>
          <p:cNvPr id="237" name="TextBox 237"/>
          <p:cNvSpPr txBox="1"/>
          <p:nvPr/>
        </p:nvSpPr>
        <p:spPr>
          <a:xfrm>
            <a:off x="5472000" y="928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38" name="TextBox 238"/>
          <p:cNvSpPr txBox="1"/>
          <p:nvPr/>
        </p:nvSpPr>
        <p:spPr>
          <a:xfrm>
            <a:off x="6264000" y="928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39" name="TextBox 239"/>
          <p:cNvSpPr txBox="1"/>
          <p:nvPr/>
        </p:nvSpPr>
        <p:spPr>
          <a:xfrm>
            <a:off x="360000" y="950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Quản lý đất đai và Bất động sản</a:t>
            </a:r>
          </a:p>
        </p:txBody>
      </p:sp>
      <p:sp>
        <p:nvSpPr>
          <p:cNvPr id="240" name="TextBox 240"/>
          <p:cNvSpPr txBox="1"/>
          <p:nvPr/>
        </p:nvSpPr>
        <p:spPr>
          <a:xfrm>
            <a:off x="360000" y="975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DH18QL</a:t>
            </a:r>
          </a:p>
        </p:txBody>
      </p:sp>
      <p:sp>
        <p:nvSpPr>
          <p:cNvPr id="241" name="TextBox 241"/>
          <p:cNvSpPr txBox="1"/>
          <p:nvPr/>
        </p:nvSpPr>
        <p:spPr>
          <a:xfrm>
            <a:off x="360000" y="1000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42" name="TextBox 242"/>
          <p:cNvSpPr txBox="1"/>
          <p:nvPr/>
        </p:nvSpPr>
        <p:spPr>
          <a:xfrm>
            <a:off x="720000" y="1000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18124081</a:t>
            </a:r>
          </a:p>
        </p:txBody>
      </p:sp>
      <p:sp>
        <p:nvSpPr>
          <p:cNvPr id="243" name="TextBox 243"/>
          <p:cNvSpPr txBox="1"/>
          <p:nvPr/>
        </p:nvSpPr>
        <p:spPr>
          <a:xfrm>
            <a:off x="1440000" y="1000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Công</a:t>
            </a:r>
          </a:p>
        </p:txBody>
      </p:sp>
      <p:cxnSp>
        <p:nvCxnSpPr>
          <p:cNvPr id="243" name="Line 243"/>
          <p:cNvCxnSpPr/>
          <p:nvPr/>
        </p:nvCxnSpPr>
        <p:spPr>
          <a:xfrm>
            <a:off x="1440000" y="100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3" name="Line 243"/>
          <p:cNvCxnSpPr/>
          <p:nvPr/>
        </p:nvCxnSpPr>
        <p:spPr>
          <a:xfrm>
            <a:off x="1440000" y="1000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3" name="Line 243"/>
          <p:cNvCxnSpPr/>
          <p:nvPr/>
        </p:nvCxnSpPr>
        <p:spPr>
          <a:xfrm>
            <a:off x="1440000" y="102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4" name="TextBox 244"/>
          <p:cNvSpPr txBox="1"/>
          <p:nvPr/>
        </p:nvSpPr>
        <p:spPr>
          <a:xfrm>
            <a:off x="2736000" y="1000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</a:p>
        </p:txBody>
      </p:sp>
      <p:cxnSp>
        <p:nvCxnSpPr>
          <p:cNvPr id="244" name="Line 244"/>
          <p:cNvCxnSpPr/>
          <p:nvPr/>
        </p:nvCxnSpPr>
        <p:spPr>
          <a:xfrm>
            <a:off x="3276000" y="100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4" name="Line 244"/>
          <p:cNvCxnSpPr/>
          <p:nvPr/>
        </p:nvCxnSpPr>
        <p:spPr>
          <a:xfrm>
            <a:off x="2736000" y="1000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4" name="Line 244"/>
          <p:cNvCxnSpPr/>
          <p:nvPr/>
        </p:nvCxnSpPr>
        <p:spPr>
          <a:xfrm>
            <a:off x="2736000" y="102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5" name="TextBox 245"/>
          <p:cNvSpPr txBox="1"/>
          <p:nvPr/>
        </p:nvSpPr>
        <p:spPr>
          <a:xfrm>
            <a:off x="3276000" y="1000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04/09/2000</a:t>
            </a:r>
          </a:p>
        </p:txBody>
      </p:sp>
      <p:sp>
        <p:nvSpPr>
          <p:cNvPr id="246" name="TextBox 246"/>
          <p:cNvSpPr txBox="1"/>
          <p:nvPr/>
        </p:nvSpPr>
        <p:spPr>
          <a:xfrm>
            <a:off x="4104000" y="100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47" name="TextBox 247"/>
          <p:cNvSpPr txBox="1"/>
          <p:nvPr/>
        </p:nvSpPr>
        <p:spPr>
          <a:xfrm>
            <a:off x="4536000" y="1000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2.52</a:t>
            </a:r>
          </a:p>
        </p:txBody>
      </p:sp>
      <p:sp>
        <p:nvSpPr>
          <p:cNvPr id="248" name="TextBox 248"/>
          <p:cNvSpPr txBox="1"/>
          <p:nvPr/>
        </p:nvSpPr>
        <p:spPr>
          <a:xfrm>
            <a:off x="5040000" y="100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249" name="TextBox 249"/>
          <p:cNvSpPr txBox="1"/>
          <p:nvPr/>
        </p:nvSpPr>
        <p:spPr>
          <a:xfrm>
            <a:off x="5472000" y="1000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50" name="TextBox 250"/>
          <p:cNvSpPr txBox="1"/>
          <p:nvPr/>
        </p:nvSpPr>
        <p:spPr>
          <a:xfrm>
            <a:off x="6264000" y="1000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0000" y="2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STT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20000" y="2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Mã SV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40000" y="216000"/>
            <a:ext cx="183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 và tên SV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276000" y="2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 sinh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104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Phái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536000" y="2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ĐTB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40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5472000" y="2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Xếp loại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64000" y="2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 vào sổ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60000" y="43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DH18TB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60000" y="6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20000" y="6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18124071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440000" y="6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Phương</a:t>
            </a:r>
          </a:p>
        </p:txBody>
      </p:sp>
      <p:cxnSp>
        <p:nvCxnSpPr>
          <p:cNvPr id="14" name="Line 14"/>
          <p:cNvCxnSpPr/>
          <p:nvPr/>
        </p:nvCxnSpPr>
        <p:spPr>
          <a:xfrm>
            <a:off x="1440000" y="6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1440000" y="6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1440000" y="9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" name="TextBox 15"/>
          <p:cNvSpPr txBox="1"/>
          <p:nvPr/>
        </p:nvSpPr>
        <p:spPr>
          <a:xfrm>
            <a:off x="2736000" y="6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cxnSp>
        <p:nvCxnSpPr>
          <p:cNvPr id="15" name="Line 15"/>
          <p:cNvCxnSpPr/>
          <p:nvPr/>
        </p:nvCxnSpPr>
        <p:spPr>
          <a:xfrm>
            <a:off x="3276000" y="6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" name="Line 15"/>
          <p:cNvCxnSpPr/>
          <p:nvPr/>
        </p:nvCxnSpPr>
        <p:spPr>
          <a:xfrm>
            <a:off x="2736000" y="6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" name="Line 15"/>
          <p:cNvCxnSpPr/>
          <p:nvPr/>
        </p:nvCxnSpPr>
        <p:spPr>
          <a:xfrm>
            <a:off x="2736000" y="9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" name="TextBox 16"/>
          <p:cNvSpPr txBox="1"/>
          <p:nvPr/>
        </p:nvSpPr>
        <p:spPr>
          <a:xfrm>
            <a:off x="3276000" y="6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25/05/2000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104000" y="6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4536000" y="6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2.84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040000" y="6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5472000" y="6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6264000" y="6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60000" y="90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DH19QL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60000" y="115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720000" y="115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19124253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440000" y="115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Minh</a:t>
            </a:r>
          </a:p>
        </p:txBody>
      </p:sp>
      <p:cxnSp>
        <p:nvCxnSpPr>
          <p:cNvPr id="25" name="Line 25"/>
          <p:cNvCxnSpPr/>
          <p:nvPr/>
        </p:nvCxnSpPr>
        <p:spPr>
          <a:xfrm>
            <a:off x="1440000" y="11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1440000" y="11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1440000" y="13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" name="TextBox 26"/>
          <p:cNvSpPr txBox="1"/>
          <p:nvPr/>
        </p:nvSpPr>
        <p:spPr>
          <a:xfrm>
            <a:off x="2736000" y="115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</a:p>
        </p:txBody>
      </p:sp>
      <p:cxnSp>
        <p:nvCxnSpPr>
          <p:cNvPr id="26" name="Line 26"/>
          <p:cNvCxnSpPr/>
          <p:nvPr/>
        </p:nvCxnSpPr>
        <p:spPr>
          <a:xfrm>
            <a:off x="3276000" y="11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" name="Line 26"/>
          <p:cNvCxnSpPr/>
          <p:nvPr/>
        </p:nvCxnSpPr>
        <p:spPr>
          <a:xfrm>
            <a:off x="2736000" y="11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" name="Line 26"/>
          <p:cNvCxnSpPr/>
          <p:nvPr/>
        </p:nvCxnSpPr>
        <p:spPr>
          <a:xfrm>
            <a:off x="2736000" y="13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7" name="TextBox 27"/>
          <p:cNvSpPr txBox="1"/>
          <p:nvPr/>
        </p:nvSpPr>
        <p:spPr>
          <a:xfrm>
            <a:off x="3276000" y="115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23/02/2001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104000" y="11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536000" y="115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2.62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040000" y="11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472000" y="115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6264000" y="115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60000" y="136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720000" y="136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19124076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440000" y="136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Nguyễn Ngọc</a:t>
            </a:r>
          </a:p>
        </p:txBody>
      </p:sp>
      <p:cxnSp>
        <p:nvCxnSpPr>
          <p:cNvPr id="35" name="Line 35"/>
          <p:cNvCxnSpPr/>
          <p:nvPr/>
        </p:nvCxnSpPr>
        <p:spPr>
          <a:xfrm>
            <a:off x="1440000" y="13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5" name="Line 35"/>
          <p:cNvCxnSpPr/>
          <p:nvPr/>
        </p:nvCxnSpPr>
        <p:spPr>
          <a:xfrm>
            <a:off x="1440000" y="13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5" name="Line 35"/>
          <p:cNvCxnSpPr/>
          <p:nvPr/>
        </p:nvCxnSpPr>
        <p:spPr>
          <a:xfrm>
            <a:off x="1440000" y="15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6" name="TextBox 36"/>
          <p:cNvSpPr txBox="1"/>
          <p:nvPr/>
        </p:nvSpPr>
        <p:spPr>
          <a:xfrm>
            <a:off x="2736000" y="136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Giàu</a:t>
            </a:r>
          </a:p>
        </p:txBody>
      </p:sp>
      <p:cxnSp>
        <p:nvCxnSpPr>
          <p:cNvPr id="36" name="Line 36"/>
          <p:cNvCxnSpPr/>
          <p:nvPr/>
        </p:nvCxnSpPr>
        <p:spPr>
          <a:xfrm>
            <a:off x="3276000" y="13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" name="Line 36"/>
          <p:cNvCxnSpPr/>
          <p:nvPr/>
        </p:nvCxnSpPr>
        <p:spPr>
          <a:xfrm>
            <a:off x="2736000" y="13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" name="Line 36"/>
          <p:cNvCxnSpPr/>
          <p:nvPr/>
        </p:nvCxnSpPr>
        <p:spPr>
          <a:xfrm>
            <a:off x="2736000" y="15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7" name="TextBox 37"/>
          <p:cNvSpPr txBox="1"/>
          <p:nvPr/>
        </p:nvSpPr>
        <p:spPr>
          <a:xfrm>
            <a:off x="3276000" y="136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27/06/2001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104000" y="13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536000" y="136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2.53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040000" y="13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5472000" y="136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6264000" y="136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360000" y="15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720000" y="15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19124254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440000" y="15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Trương Đức</a:t>
            </a:r>
          </a:p>
        </p:txBody>
      </p:sp>
      <p:cxnSp>
        <p:nvCxnSpPr>
          <p:cNvPr id="45" name="Line 45"/>
          <p:cNvCxnSpPr/>
          <p:nvPr/>
        </p:nvCxnSpPr>
        <p:spPr>
          <a:xfrm>
            <a:off x="1440000" y="15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5" name="Line 45"/>
          <p:cNvCxnSpPr/>
          <p:nvPr/>
        </p:nvCxnSpPr>
        <p:spPr>
          <a:xfrm>
            <a:off x="1440000" y="15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5" name="Line 45"/>
          <p:cNvCxnSpPr/>
          <p:nvPr/>
        </p:nvCxnSpPr>
        <p:spPr>
          <a:xfrm>
            <a:off x="1440000" y="18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6" name="TextBox 46"/>
          <p:cNvSpPr txBox="1"/>
          <p:nvPr/>
        </p:nvSpPr>
        <p:spPr>
          <a:xfrm>
            <a:off x="2736000" y="15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</a:p>
        </p:txBody>
      </p:sp>
      <p:cxnSp>
        <p:nvCxnSpPr>
          <p:cNvPr id="46" name="Line 46"/>
          <p:cNvCxnSpPr/>
          <p:nvPr/>
        </p:nvCxnSpPr>
        <p:spPr>
          <a:xfrm>
            <a:off x="3276000" y="15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6" name="Line 46"/>
          <p:cNvCxnSpPr/>
          <p:nvPr/>
        </p:nvCxnSpPr>
        <p:spPr>
          <a:xfrm>
            <a:off x="2736000" y="15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6" name="Line 46"/>
          <p:cNvCxnSpPr/>
          <p:nvPr/>
        </p:nvCxnSpPr>
        <p:spPr>
          <a:xfrm>
            <a:off x="2736000" y="18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7" name="TextBox 47"/>
          <p:cNvSpPr txBox="1"/>
          <p:nvPr/>
        </p:nvSpPr>
        <p:spPr>
          <a:xfrm>
            <a:off x="3276000" y="15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06/11/2001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104000" y="15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4536000" y="15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2.78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5040000" y="15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472000" y="15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6264000" y="15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360000" y="180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DH20QD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360000" y="205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720000" y="205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20124304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1440000" y="205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Nguyễn Thiên</a:t>
            </a:r>
          </a:p>
        </p:txBody>
      </p:sp>
      <p:cxnSp>
        <p:nvCxnSpPr>
          <p:cNvPr id="56" name="Line 56"/>
          <p:cNvCxnSpPr/>
          <p:nvPr/>
        </p:nvCxnSpPr>
        <p:spPr>
          <a:xfrm>
            <a:off x="1440000" y="20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6" name="Line 56"/>
          <p:cNvCxnSpPr/>
          <p:nvPr/>
        </p:nvCxnSpPr>
        <p:spPr>
          <a:xfrm>
            <a:off x="1440000" y="20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6" name="Line 56"/>
          <p:cNvCxnSpPr/>
          <p:nvPr/>
        </p:nvCxnSpPr>
        <p:spPr>
          <a:xfrm>
            <a:off x="1440000" y="22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7" name="TextBox 57"/>
          <p:cNvSpPr txBox="1"/>
          <p:nvPr/>
        </p:nvSpPr>
        <p:spPr>
          <a:xfrm>
            <a:off x="2736000" y="205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</a:p>
        </p:txBody>
      </p:sp>
      <p:cxnSp>
        <p:nvCxnSpPr>
          <p:cNvPr id="57" name="Line 57"/>
          <p:cNvCxnSpPr/>
          <p:nvPr/>
        </p:nvCxnSpPr>
        <p:spPr>
          <a:xfrm>
            <a:off x="3276000" y="20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7" name="Line 57"/>
          <p:cNvCxnSpPr/>
          <p:nvPr/>
        </p:nvCxnSpPr>
        <p:spPr>
          <a:xfrm>
            <a:off x="2736000" y="20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7" name="Line 57"/>
          <p:cNvCxnSpPr/>
          <p:nvPr/>
        </p:nvCxnSpPr>
        <p:spPr>
          <a:xfrm>
            <a:off x="2736000" y="22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8" name="TextBox 58"/>
          <p:cNvSpPr txBox="1"/>
          <p:nvPr/>
        </p:nvSpPr>
        <p:spPr>
          <a:xfrm>
            <a:off x="3276000" y="205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11/03/2002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4104000" y="20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4536000" y="205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2.97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5040000" y="20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5472000" y="205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6264000" y="205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360000" y="226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720000" y="226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20124198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1440000" y="226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Đặng Thanh</a:t>
            </a:r>
          </a:p>
        </p:txBody>
      </p:sp>
      <p:cxnSp>
        <p:nvCxnSpPr>
          <p:cNvPr id="66" name="Line 66"/>
          <p:cNvCxnSpPr/>
          <p:nvPr/>
        </p:nvCxnSpPr>
        <p:spPr>
          <a:xfrm>
            <a:off x="1440000" y="22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6" name="Line 66"/>
          <p:cNvCxnSpPr/>
          <p:nvPr/>
        </p:nvCxnSpPr>
        <p:spPr>
          <a:xfrm>
            <a:off x="1440000" y="22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6" name="Line 66"/>
          <p:cNvCxnSpPr/>
          <p:nvPr/>
        </p:nvCxnSpPr>
        <p:spPr>
          <a:xfrm>
            <a:off x="1440000" y="24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7" name="TextBox 67"/>
          <p:cNvSpPr txBox="1"/>
          <p:nvPr/>
        </p:nvSpPr>
        <p:spPr>
          <a:xfrm>
            <a:off x="2736000" y="226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</a:p>
        </p:txBody>
      </p:sp>
      <p:cxnSp>
        <p:nvCxnSpPr>
          <p:cNvPr id="67" name="Line 67"/>
          <p:cNvCxnSpPr/>
          <p:nvPr/>
        </p:nvCxnSpPr>
        <p:spPr>
          <a:xfrm>
            <a:off x="3276000" y="22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7" name="Line 67"/>
          <p:cNvCxnSpPr/>
          <p:nvPr/>
        </p:nvCxnSpPr>
        <p:spPr>
          <a:xfrm>
            <a:off x="2736000" y="22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7" name="Line 67"/>
          <p:cNvCxnSpPr/>
          <p:nvPr/>
        </p:nvCxnSpPr>
        <p:spPr>
          <a:xfrm>
            <a:off x="2736000" y="24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8" name="TextBox 68"/>
          <p:cNvSpPr txBox="1"/>
          <p:nvPr/>
        </p:nvSpPr>
        <p:spPr>
          <a:xfrm>
            <a:off x="3276000" y="226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03/07/2002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4104000" y="22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4536000" y="226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2.90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5040000" y="22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5472000" y="226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6264000" y="226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360000" y="248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DH20QL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360000" y="273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720000" y="273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20124552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1440000" y="273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Ngô Vĩnh Thanh</a:t>
            </a:r>
          </a:p>
        </p:txBody>
      </p:sp>
      <p:cxnSp>
        <p:nvCxnSpPr>
          <p:cNvPr id="77" name="Line 77"/>
          <p:cNvCxnSpPr/>
          <p:nvPr/>
        </p:nvCxnSpPr>
        <p:spPr>
          <a:xfrm>
            <a:off x="1440000" y="273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7" name="Line 77"/>
          <p:cNvCxnSpPr/>
          <p:nvPr/>
        </p:nvCxnSpPr>
        <p:spPr>
          <a:xfrm>
            <a:off x="1440000" y="273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7" name="Line 77"/>
          <p:cNvCxnSpPr/>
          <p:nvPr/>
        </p:nvCxnSpPr>
        <p:spPr>
          <a:xfrm>
            <a:off x="1440000" y="29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8" name="TextBox 78"/>
          <p:cNvSpPr txBox="1"/>
          <p:nvPr/>
        </p:nvSpPr>
        <p:spPr>
          <a:xfrm>
            <a:off x="2736000" y="273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</a:p>
        </p:txBody>
      </p:sp>
      <p:cxnSp>
        <p:nvCxnSpPr>
          <p:cNvPr id="78" name="Line 78"/>
          <p:cNvCxnSpPr/>
          <p:nvPr/>
        </p:nvCxnSpPr>
        <p:spPr>
          <a:xfrm>
            <a:off x="3276000" y="273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8" name="Line 78"/>
          <p:cNvCxnSpPr/>
          <p:nvPr/>
        </p:nvCxnSpPr>
        <p:spPr>
          <a:xfrm>
            <a:off x="2736000" y="273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8" name="Line 78"/>
          <p:cNvCxnSpPr/>
          <p:nvPr/>
        </p:nvCxnSpPr>
        <p:spPr>
          <a:xfrm>
            <a:off x="2736000" y="29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9" name="TextBox 79"/>
          <p:cNvSpPr txBox="1"/>
          <p:nvPr/>
        </p:nvSpPr>
        <p:spPr>
          <a:xfrm>
            <a:off x="3276000" y="273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27/11/2002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4104000" y="273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4536000" y="273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2.80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5040000" y="273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5472000" y="273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6264000" y="273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360000" y="295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720000" y="295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20124417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1440000" y="295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Thị Thu</a:t>
            </a:r>
          </a:p>
        </p:txBody>
      </p:sp>
      <p:cxnSp>
        <p:nvCxnSpPr>
          <p:cNvPr id="87" name="Line 87"/>
          <p:cNvCxnSpPr/>
          <p:nvPr/>
        </p:nvCxnSpPr>
        <p:spPr>
          <a:xfrm>
            <a:off x="1440000" y="29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7" name="Line 87"/>
          <p:cNvCxnSpPr/>
          <p:nvPr/>
        </p:nvCxnSpPr>
        <p:spPr>
          <a:xfrm>
            <a:off x="1440000" y="29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7" name="Line 87"/>
          <p:cNvCxnSpPr/>
          <p:nvPr/>
        </p:nvCxnSpPr>
        <p:spPr>
          <a:xfrm>
            <a:off x="1440000" y="31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8" name="TextBox 88"/>
          <p:cNvSpPr txBox="1"/>
          <p:nvPr/>
        </p:nvSpPr>
        <p:spPr>
          <a:xfrm>
            <a:off x="2736000" y="295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Nguyệt</a:t>
            </a:r>
          </a:p>
        </p:txBody>
      </p:sp>
      <p:cxnSp>
        <p:nvCxnSpPr>
          <p:cNvPr id="88" name="Line 88"/>
          <p:cNvCxnSpPr/>
          <p:nvPr/>
        </p:nvCxnSpPr>
        <p:spPr>
          <a:xfrm>
            <a:off x="3276000" y="29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8" name="Line 88"/>
          <p:cNvCxnSpPr/>
          <p:nvPr/>
        </p:nvCxnSpPr>
        <p:spPr>
          <a:xfrm>
            <a:off x="2736000" y="29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8" name="Line 88"/>
          <p:cNvCxnSpPr/>
          <p:nvPr/>
        </p:nvCxnSpPr>
        <p:spPr>
          <a:xfrm>
            <a:off x="2736000" y="31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9" name="TextBox 89"/>
          <p:cNvSpPr txBox="1"/>
          <p:nvPr/>
        </p:nvSpPr>
        <p:spPr>
          <a:xfrm>
            <a:off x="3276000" y="295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10/11/2002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4104000" y="29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4536000" y="295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2.44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5040000" y="29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5472000" y="295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6264000" y="295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360000" y="316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720000" y="316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20124359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1440000" y="316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Thị Kim</a:t>
            </a:r>
          </a:p>
        </p:txBody>
      </p:sp>
      <p:cxnSp>
        <p:nvCxnSpPr>
          <p:cNvPr id="97" name="Line 97"/>
          <p:cNvCxnSpPr/>
          <p:nvPr/>
        </p:nvCxnSpPr>
        <p:spPr>
          <a:xfrm>
            <a:off x="1440000" y="31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7" name="Line 97"/>
          <p:cNvCxnSpPr/>
          <p:nvPr/>
        </p:nvCxnSpPr>
        <p:spPr>
          <a:xfrm>
            <a:off x="1440000" y="31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7" name="Line 97"/>
          <p:cNvCxnSpPr/>
          <p:nvPr/>
        </p:nvCxnSpPr>
        <p:spPr>
          <a:xfrm>
            <a:off x="1440000" y="33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8" name="TextBox 98"/>
          <p:cNvSpPr txBox="1"/>
          <p:nvPr/>
        </p:nvSpPr>
        <p:spPr>
          <a:xfrm>
            <a:off x="2736000" y="316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cxnSp>
        <p:nvCxnSpPr>
          <p:cNvPr id="98" name="Line 98"/>
          <p:cNvCxnSpPr/>
          <p:nvPr/>
        </p:nvCxnSpPr>
        <p:spPr>
          <a:xfrm>
            <a:off x="3276000" y="31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8" name="Line 98"/>
          <p:cNvCxnSpPr/>
          <p:nvPr/>
        </p:nvCxnSpPr>
        <p:spPr>
          <a:xfrm>
            <a:off x="2736000" y="31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8" name="Line 98"/>
          <p:cNvCxnSpPr/>
          <p:nvPr/>
        </p:nvCxnSpPr>
        <p:spPr>
          <a:xfrm>
            <a:off x="2736000" y="33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9" name="TextBox 99"/>
          <p:cNvSpPr txBox="1"/>
          <p:nvPr/>
        </p:nvSpPr>
        <p:spPr>
          <a:xfrm>
            <a:off x="3276000" y="316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05/08/2002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4104000" y="31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4536000" y="316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2.71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5040000" y="31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5472000" y="316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6264000" y="316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360000" y="33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720000" y="33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20124062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1440000" y="33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Quốc</a:t>
            </a:r>
          </a:p>
        </p:txBody>
      </p:sp>
      <p:cxnSp>
        <p:nvCxnSpPr>
          <p:cNvPr id="107" name="Line 107"/>
          <p:cNvCxnSpPr/>
          <p:nvPr/>
        </p:nvCxnSpPr>
        <p:spPr>
          <a:xfrm>
            <a:off x="1440000" y="33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7" name="Line 107"/>
          <p:cNvCxnSpPr/>
          <p:nvPr/>
        </p:nvCxnSpPr>
        <p:spPr>
          <a:xfrm>
            <a:off x="1440000" y="33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7" name="Line 107"/>
          <p:cNvCxnSpPr/>
          <p:nvPr/>
        </p:nvCxnSpPr>
        <p:spPr>
          <a:xfrm>
            <a:off x="1440000" y="36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8" name="TextBox 108"/>
          <p:cNvSpPr txBox="1"/>
          <p:nvPr/>
        </p:nvSpPr>
        <p:spPr>
          <a:xfrm>
            <a:off x="2736000" y="33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</a:p>
        </p:txBody>
      </p:sp>
      <p:cxnSp>
        <p:nvCxnSpPr>
          <p:cNvPr id="108" name="Line 108"/>
          <p:cNvCxnSpPr/>
          <p:nvPr/>
        </p:nvCxnSpPr>
        <p:spPr>
          <a:xfrm>
            <a:off x="3276000" y="33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8" name="Line 108"/>
          <p:cNvCxnSpPr/>
          <p:nvPr/>
        </p:nvCxnSpPr>
        <p:spPr>
          <a:xfrm>
            <a:off x="2736000" y="33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8" name="Line 108"/>
          <p:cNvCxnSpPr/>
          <p:nvPr/>
        </p:nvCxnSpPr>
        <p:spPr>
          <a:xfrm>
            <a:off x="2736000" y="36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9" name="TextBox 109"/>
          <p:cNvSpPr txBox="1"/>
          <p:nvPr/>
        </p:nvSpPr>
        <p:spPr>
          <a:xfrm>
            <a:off x="3276000" y="33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28/06/2002</a:t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4104000" y="33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4536000" y="33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2.65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5040000" y="33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5472000" y="33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6264000" y="33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360000" y="360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720000" y="360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20124472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1440000" y="360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Đặng Nguyễn Nhựt</a:t>
            </a:r>
          </a:p>
        </p:txBody>
      </p:sp>
      <p:cxnSp>
        <p:nvCxnSpPr>
          <p:cNvPr id="117" name="Line 117"/>
          <p:cNvCxnSpPr/>
          <p:nvPr/>
        </p:nvCxnSpPr>
        <p:spPr>
          <a:xfrm>
            <a:off x="1440000" y="36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7" name="Line 117"/>
          <p:cNvCxnSpPr/>
          <p:nvPr/>
        </p:nvCxnSpPr>
        <p:spPr>
          <a:xfrm>
            <a:off x="1440000" y="36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7" name="Line 117"/>
          <p:cNvCxnSpPr/>
          <p:nvPr/>
        </p:nvCxnSpPr>
        <p:spPr>
          <a:xfrm>
            <a:off x="1440000" y="38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8" name="TextBox 118"/>
          <p:cNvSpPr txBox="1"/>
          <p:nvPr/>
        </p:nvSpPr>
        <p:spPr>
          <a:xfrm>
            <a:off x="2736000" y="360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</p:txBody>
      </p:sp>
      <p:cxnSp>
        <p:nvCxnSpPr>
          <p:cNvPr id="118" name="Line 118"/>
          <p:cNvCxnSpPr/>
          <p:nvPr/>
        </p:nvCxnSpPr>
        <p:spPr>
          <a:xfrm>
            <a:off x="3276000" y="36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8" name="Line 118"/>
          <p:cNvCxnSpPr/>
          <p:nvPr/>
        </p:nvCxnSpPr>
        <p:spPr>
          <a:xfrm>
            <a:off x="2736000" y="36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8" name="Line 118"/>
          <p:cNvCxnSpPr/>
          <p:nvPr/>
        </p:nvCxnSpPr>
        <p:spPr>
          <a:xfrm>
            <a:off x="2736000" y="38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9" name="TextBox 119"/>
          <p:cNvSpPr txBox="1"/>
          <p:nvPr/>
        </p:nvSpPr>
        <p:spPr>
          <a:xfrm>
            <a:off x="3276000" y="360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24/02/2002</a:t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4104000" y="36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21" name="TextBox 121"/>
          <p:cNvSpPr txBox="1"/>
          <p:nvPr/>
        </p:nvSpPr>
        <p:spPr>
          <a:xfrm>
            <a:off x="4536000" y="360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2.65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5040000" y="36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5472000" y="360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24" name="TextBox 124"/>
          <p:cNvSpPr txBox="1"/>
          <p:nvPr/>
        </p:nvSpPr>
        <p:spPr>
          <a:xfrm>
            <a:off x="6264000" y="360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25" name="TextBox 125"/>
          <p:cNvSpPr txBox="1"/>
          <p:nvPr/>
        </p:nvSpPr>
        <p:spPr>
          <a:xfrm>
            <a:off x="360000" y="381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DH20TB</a:t>
            </a:r>
          </a:p>
        </p:txBody>
      </p:sp>
      <p:sp>
        <p:nvSpPr>
          <p:cNvPr id="126" name="TextBox 126"/>
          <p:cNvSpPr txBox="1"/>
          <p:nvPr/>
        </p:nvSpPr>
        <p:spPr>
          <a:xfrm>
            <a:off x="360000" y="406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7" name="TextBox 127"/>
          <p:cNvSpPr txBox="1"/>
          <p:nvPr/>
        </p:nvSpPr>
        <p:spPr>
          <a:xfrm>
            <a:off x="720000" y="406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20135088</a:t>
            </a:r>
          </a:p>
        </p:txBody>
      </p:sp>
      <p:sp>
        <p:nvSpPr>
          <p:cNvPr id="128" name="TextBox 128"/>
          <p:cNvSpPr txBox="1"/>
          <p:nvPr/>
        </p:nvSpPr>
        <p:spPr>
          <a:xfrm>
            <a:off x="1440000" y="406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Vũ Nhật</a:t>
            </a:r>
          </a:p>
        </p:txBody>
      </p:sp>
      <p:cxnSp>
        <p:nvCxnSpPr>
          <p:cNvPr id="128" name="Line 128"/>
          <p:cNvCxnSpPr/>
          <p:nvPr/>
        </p:nvCxnSpPr>
        <p:spPr>
          <a:xfrm>
            <a:off x="1440000" y="40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8" name="Line 128"/>
          <p:cNvCxnSpPr/>
          <p:nvPr/>
        </p:nvCxnSpPr>
        <p:spPr>
          <a:xfrm>
            <a:off x="1440000" y="40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8" name="Line 128"/>
          <p:cNvCxnSpPr/>
          <p:nvPr/>
        </p:nvCxnSpPr>
        <p:spPr>
          <a:xfrm>
            <a:off x="1440000" y="42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9" name="TextBox 129"/>
          <p:cNvSpPr txBox="1"/>
          <p:nvPr/>
        </p:nvSpPr>
        <p:spPr>
          <a:xfrm>
            <a:off x="2736000" y="406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</a:p>
        </p:txBody>
      </p:sp>
      <p:cxnSp>
        <p:nvCxnSpPr>
          <p:cNvPr id="129" name="Line 129"/>
          <p:cNvCxnSpPr/>
          <p:nvPr/>
        </p:nvCxnSpPr>
        <p:spPr>
          <a:xfrm>
            <a:off x="3276000" y="40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9" name="Line 129"/>
          <p:cNvCxnSpPr/>
          <p:nvPr/>
        </p:nvCxnSpPr>
        <p:spPr>
          <a:xfrm>
            <a:off x="2736000" y="40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9" name="Line 129"/>
          <p:cNvCxnSpPr/>
          <p:nvPr/>
        </p:nvCxnSpPr>
        <p:spPr>
          <a:xfrm>
            <a:off x="2736000" y="42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0" name="TextBox 130"/>
          <p:cNvSpPr txBox="1"/>
          <p:nvPr/>
        </p:nvSpPr>
        <p:spPr>
          <a:xfrm>
            <a:off x="3276000" y="406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04/10/2002</a:t>
            </a:r>
          </a:p>
        </p:txBody>
      </p:sp>
      <p:sp>
        <p:nvSpPr>
          <p:cNvPr id="131" name="TextBox 131"/>
          <p:cNvSpPr txBox="1"/>
          <p:nvPr/>
        </p:nvSpPr>
        <p:spPr>
          <a:xfrm>
            <a:off x="4104000" y="40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4536000" y="406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3.08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5040000" y="40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5472000" y="406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35" name="TextBox 135"/>
          <p:cNvSpPr txBox="1"/>
          <p:nvPr/>
        </p:nvSpPr>
        <p:spPr>
          <a:xfrm>
            <a:off x="6264000" y="406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360000" y="42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7" name="TextBox 137"/>
          <p:cNvSpPr txBox="1"/>
          <p:nvPr/>
        </p:nvSpPr>
        <p:spPr>
          <a:xfrm>
            <a:off x="720000" y="42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20135009</a:t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1440000" y="42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Hoàng Văn</a:t>
            </a:r>
          </a:p>
        </p:txBody>
      </p:sp>
      <p:cxnSp>
        <p:nvCxnSpPr>
          <p:cNvPr id="138" name="Line 138"/>
          <p:cNvCxnSpPr/>
          <p:nvPr/>
        </p:nvCxnSpPr>
        <p:spPr>
          <a:xfrm>
            <a:off x="1440000" y="42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8" name="Line 138"/>
          <p:cNvCxnSpPr/>
          <p:nvPr/>
        </p:nvCxnSpPr>
        <p:spPr>
          <a:xfrm>
            <a:off x="1440000" y="42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8" name="Line 138"/>
          <p:cNvCxnSpPr/>
          <p:nvPr/>
        </p:nvCxnSpPr>
        <p:spPr>
          <a:xfrm>
            <a:off x="1440000" y="45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9" name="TextBox 139"/>
          <p:cNvSpPr txBox="1"/>
          <p:nvPr/>
        </p:nvSpPr>
        <p:spPr>
          <a:xfrm>
            <a:off x="2736000" y="42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Hưng</a:t>
            </a:r>
          </a:p>
        </p:txBody>
      </p:sp>
      <p:cxnSp>
        <p:nvCxnSpPr>
          <p:cNvPr id="139" name="Line 139"/>
          <p:cNvCxnSpPr/>
          <p:nvPr/>
        </p:nvCxnSpPr>
        <p:spPr>
          <a:xfrm>
            <a:off x="3276000" y="42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9" name="Line 139"/>
          <p:cNvCxnSpPr/>
          <p:nvPr/>
        </p:nvCxnSpPr>
        <p:spPr>
          <a:xfrm>
            <a:off x="2736000" y="42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9" name="Line 139"/>
          <p:cNvCxnSpPr/>
          <p:nvPr/>
        </p:nvCxnSpPr>
        <p:spPr>
          <a:xfrm>
            <a:off x="2736000" y="45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0" name="TextBox 140"/>
          <p:cNvSpPr txBox="1"/>
          <p:nvPr/>
        </p:nvSpPr>
        <p:spPr>
          <a:xfrm>
            <a:off x="3276000" y="42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17/11/2002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4104000" y="42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4536000" y="42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2.82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5040000" y="42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5472000" y="42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6264000" y="42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360000" y="450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Khoa học sinh học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360000" y="475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DH18SM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360000" y="500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720000" y="500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18126170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1440000" y="500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Thu</a:t>
            </a:r>
          </a:p>
        </p:txBody>
      </p:sp>
      <p:cxnSp>
        <p:nvCxnSpPr>
          <p:cNvPr id="150" name="Line 150"/>
          <p:cNvCxnSpPr/>
          <p:nvPr/>
        </p:nvCxnSpPr>
        <p:spPr>
          <a:xfrm>
            <a:off x="1440000" y="50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0" name="Line 150"/>
          <p:cNvCxnSpPr/>
          <p:nvPr/>
        </p:nvCxnSpPr>
        <p:spPr>
          <a:xfrm>
            <a:off x="1440000" y="50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0" name="Line 150"/>
          <p:cNvCxnSpPr/>
          <p:nvPr/>
        </p:nvCxnSpPr>
        <p:spPr>
          <a:xfrm>
            <a:off x="1440000" y="52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1" name="TextBox 151"/>
          <p:cNvSpPr txBox="1"/>
          <p:nvPr/>
        </p:nvSpPr>
        <p:spPr>
          <a:xfrm>
            <a:off x="2736000" y="500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</a:p>
        </p:txBody>
      </p:sp>
      <p:cxnSp>
        <p:nvCxnSpPr>
          <p:cNvPr id="151" name="Line 151"/>
          <p:cNvCxnSpPr/>
          <p:nvPr/>
        </p:nvCxnSpPr>
        <p:spPr>
          <a:xfrm>
            <a:off x="3276000" y="50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1" name="Line 151"/>
          <p:cNvCxnSpPr/>
          <p:nvPr/>
        </p:nvCxnSpPr>
        <p:spPr>
          <a:xfrm>
            <a:off x="2736000" y="50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1" name="Line 151"/>
          <p:cNvCxnSpPr/>
          <p:nvPr/>
        </p:nvCxnSpPr>
        <p:spPr>
          <a:xfrm>
            <a:off x="2736000" y="52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2" name="TextBox 152"/>
          <p:cNvSpPr txBox="1"/>
          <p:nvPr/>
        </p:nvSpPr>
        <p:spPr>
          <a:xfrm>
            <a:off x="3276000" y="500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19/11/2000</a:t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4104000" y="50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54" name="TextBox 154"/>
          <p:cNvSpPr txBox="1"/>
          <p:nvPr/>
        </p:nvSpPr>
        <p:spPr>
          <a:xfrm>
            <a:off x="4536000" y="500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3.14</a:t>
            </a:r>
          </a:p>
        </p:txBody>
      </p:sp>
      <p:sp>
        <p:nvSpPr>
          <p:cNvPr id="155" name="TextBox 155"/>
          <p:cNvSpPr txBox="1"/>
          <p:nvPr/>
        </p:nvSpPr>
        <p:spPr>
          <a:xfrm>
            <a:off x="5040000" y="50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156" name="TextBox 156"/>
          <p:cNvSpPr txBox="1"/>
          <p:nvPr/>
        </p:nvSpPr>
        <p:spPr>
          <a:xfrm>
            <a:off x="5472000" y="500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57" name="TextBox 157"/>
          <p:cNvSpPr txBox="1"/>
          <p:nvPr/>
        </p:nvSpPr>
        <p:spPr>
          <a:xfrm>
            <a:off x="6264000" y="500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58" name="TextBox 158"/>
          <p:cNvSpPr txBox="1"/>
          <p:nvPr/>
        </p:nvSpPr>
        <p:spPr>
          <a:xfrm>
            <a:off x="360000" y="522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DH19SHB</a:t>
            </a:r>
          </a:p>
        </p:txBody>
      </p:sp>
      <p:sp>
        <p:nvSpPr>
          <p:cNvPr id="159" name="TextBox 159"/>
          <p:cNvSpPr txBox="1"/>
          <p:nvPr/>
        </p:nvSpPr>
        <p:spPr>
          <a:xfrm>
            <a:off x="360000" y="547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0" name="TextBox 160"/>
          <p:cNvSpPr txBox="1"/>
          <p:nvPr/>
        </p:nvSpPr>
        <p:spPr>
          <a:xfrm>
            <a:off x="720000" y="547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19126034</a:t>
            </a:r>
          </a:p>
        </p:txBody>
      </p:sp>
      <p:sp>
        <p:nvSpPr>
          <p:cNvPr id="161" name="TextBox 161"/>
          <p:cNvSpPr txBox="1"/>
          <p:nvPr/>
        </p:nvSpPr>
        <p:spPr>
          <a:xfrm>
            <a:off x="1440000" y="547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Nhật</a:t>
            </a:r>
          </a:p>
        </p:txBody>
      </p:sp>
      <p:cxnSp>
        <p:nvCxnSpPr>
          <p:cNvPr id="161" name="Line 161"/>
          <p:cNvCxnSpPr/>
          <p:nvPr/>
        </p:nvCxnSpPr>
        <p:spPr>
          <a:xfrm>
            <a:off x="1440000" y="54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1" name="Line 161"/>
          <p:cNvCxnSpPr/>
          <p:nvPr/>
        </p:nvCxnSpPr>
        <p:spPr>
          <a:xfrm>
            <a:off x="1440000" y="54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1" name="Line 161"/>
          <p:cNvCxnSpPr/>
          <p:nvPr/>
        </p:nvCxnSpPr>
        <p:spPr>
          <a:xfrm>
            <a:off x="1440000" y="56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2" name="TextBox 162"/>
          <p:cNvSpPr txBox="1"/>
          <p:nvPr/>
        </p:nvSpPr>
        <p:spPr>
          <a:xfrm>
            <a:off x="2736000" y="547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Duy</a:t>
            </a:r>
          </a:p>
        </p:txBody>
      </p:sp>
      <p:cxnSp>
        <p:nvCxnSpPr>
          <p:cNvPr id="162" name="Line 162"/>
          <p:cNvCxnSpPr/>
          <p:nvPr/>
        </p:nvCxnSpPr>
        <p:spPr>
          <a:xfrm>
            <a:off x="3276000" y="54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2" name="Line 162"/>
          <p:cNvCxnSpPr/>
          <p:nvPr/>
        </p:nvCxnSpPr>
        <p:spPr>
          <a:xfrm>
            <a:off x="2736000" y="54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2" name="Line 162"/>
          <p:cNvCxnSpPr/>
          <p:nvPr/>
        </p:nvCxnSpPr>
        <p:spPr>
          <a:xfrm>
            <a:off x="2736000" y="56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3" name="TextBox 163"/>
          <p:cNvSpPr txBox="1"/>
          <p:nvPr/>
        </p:nvSpPr>
        <p:spPr>
          <a:xfrm>
            <a:off x="3276000" y="547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26/12/2001</a:t>
            </a:r>
          </a:p>
        </p:txBody>
      </p:sp>
      <p:sp>
        <p:nvSpPr>
          <p:cNvPr id="164" name="TextBox 164"/>
          <p:cNvSpPr txBox="1"/>
          <p:nvPr/>
        </p:nvSpPr>
        <p:spPr>
          <a:xfrm>
            <a:off x="4104000" y="54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4536000" y="547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2.81</a:t>
            </a:r>
          </a:p>
        </p:txBody>
      </p:sp>
      <p:sp>
        <p:nvSpPr>
          <p:cNvPr id="166" name="TextBox 166"/>
          <p:cNvSpPr txBox="1"/>
          <p:nvPr/>
        </p:nvSpPr>
        <p:spPr>
          <a:xfrm>
            <a:off x="5040000" y="54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5472000" y="547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68" name="TextBox 168"/>
          <p:cNvSpPr txBox="1"/>
          <p:nvPr/>
        </p:nvSpPr>
        <p:spPr>
          <a:xfrm>
            <a:off x="6264000" y="547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69" name="TextBox 169"/>
          <p:cNvSpPr txBox="1"/>
          <p:nvPr/>
        </p:nvSpPr>
        <p:spPr>
          <a:xfrm>
            <a:off x="360000" y="568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0" name="TextBox 170"/>
          <p:cNvSpPr txBox="1"/>
          <p:nvPr/>
        </p:nvSpPr>
        <p:spPr>
          <a:xfrm>
            <a:off x="720000" y="568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19126084</a:t>
            </a:r>
          </a:p>
        </p:txBody>
      </p:sp>
      <p:sp>
        <p:nvSpPr>
          <p:cNvPr id="171" name="TextBox 171"/>
          <p:cNvSpPr txBox="1"/>
          <p:nvPr/>
        </p:nvSpPr>
        <p:spPr>
          <a:xfrm>
            <a:off x="1440000" y="568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 Trần Nhật</a:t>
            </a:r>
          </a:p>
        </p:txBody>
      </p:sp>
      <p:cxnSp>
        <p:nvCxnSpPr>
          <p:cNvPr id="171" name="Line 171"/>
          <p:cNvCxnSpPr/>
          <p:nvPr/>
        </p:nvCxnSpPr>
        <p:spPr>
          <a:xfrm>
            <a:off x="1440000" y="56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1" name="Line 171"/>
          <p:cNvCxnSpPr/>
          <p:nvPr/>
        </p:nvCxnSpPr>
        <p:spPr>
          <a:xfrm>
            <a:off x="1440000" y="56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1" name="Line 171"/>
          <p:cNvCxnSpPr/>
          <p:nvPr/>
        </p:nvCxnSpPr>
        <p:spPr>
          <a:xfrm>
            <a:off x="1440000" y="59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2" name="TextBox 172"/>
          <p:cNvSpPr txBox="1"/>
          <p:nvPr/>
        </p:nvSpPr>
        <p:spPr>
          <a:xfrm>
            <a:off x="2736000" y="568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cxnSp>
        <p:nvCxnSpPr>
          <p:cNvPr id="172" name="Line 172"/>
          <p:cNvCxnSpPr/>
          <p:nvPr/>
        </p:nvCxnSpPr>
        <p:spPr>
          <a:xfrm>
            <a:off x="3276000" y="56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2" name="Line 172"/>
          <p:cNvCxnSpPr/>
          <p:nvPr/>
        </p:nvCxnSpPr>
        <p:spPr>
          <a:xfrm>
            <a:off x="2736000" y="56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2" name="Line 172"/>
          <p:cNvCxnSpPr/>
          <p:nvPr/>
        </p:nvCxnSpPr>
        <p:spPr>
          <a:xfrm>
            <a:off x="2736000" y="59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3" name="TextBox 173"/>
          <p:cNvSpPr txBox="1"/>
          <p:nvPr/>
        </p:nvSpPr>
        <p:spPr>
          <a:xfrm>
            <a:off x="3276000" y="568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12/03/2001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4104000" y="56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75" name="TextBox 175"/>
          <p:cNvSpPr txBox="1"/>
          <p:nvPr/>
        </p:nvSpPr>
        <p:spPr>
          <a:xfrm>
            <a:off x="4536000" y="568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3.01</a:t>
            </a:r>
          </a:p>
        </p:txBody>
      </p:sp>
      <p:sp>
        <p:nvSpPr>
          <p:cNvPr id="176" name="TextBox 176"/>
          <p:cNvSpPr txBox="1"/>
          <p:nvPr/>
        </p:nvSpPr>
        <p:spPr>
          <a:xfrm>
            <a:off x="5040000" y="56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177" name="TextBox 177"/>
          <p:cNvSpPr txBox="1"/>
          <p:nvPr/>
        </p:nvSpPr>
        <p:spPr>
          <a:xfrm>
            <a:off x="5472000" y="568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78" name="TextBox 178"/>
          <p:cNvSpPr txBox="1"/>
          <p:nvPr/>
        </p:nvSpPr>
        <p:spPr>
          <a:xfrm>
            <a:off x="6264000" y="568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79" name="TextBox 179"/>
          <p:cNvSpPr txBox="1"/>
          <p:nvPr/>
        </p:nvSpPr>
        <p:spPr>
          <a:xfrm>
            <a:off x="360000" y="590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DH19SHD</a:t>
            </a:r>
          </a:p>
        </p:txBody>
      </p:sp>
      <p:sp>
        <p:nvSpPr>
          <p:cNvPr id="180" name="TextBox 180"/>
          <p:cNvSpPr txBox="1"/>
          <p:nvPr/>
        </p:nvSpPr>
        <p:spPr>
          <a:xfrm>
            <a:off x="360000" y="615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81" name="TextBox 181"/>
          <p:cNvSpPr txBox="1"/>
          <p:nvPr/>
        </p:nvSpPr>
        <p:spPr>
          <a:xfrm>
            <a:off x="720000" y="615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19126018</a:t>
            </a:r>
          </a:p>
        </p:txBody>
      </p:sp>
      <p:sp>
        <p:nvSpPr>
          <p:cNvPr id="182" name="TextBox 182"/>
          <p:cNvSpPr txBox="1"/>
          <p:nvPr/>
        </p:nvSpPr>
        <p:spPr>
          <a:xfrm>
            <a:off x="1440000" y="615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Minh</a:t>
            </a:r>
          </a:p>
        </p:txBody>
      </p:sp>
      <p:cxnSp>
        <p:nvCxnSpPr>
          <p:cNvPr id="182" name="Line 182"/>
          <p:cNvCxnSpPr/>
          <p:nvPr/>
        </p:nvCxnSpPr>
        <p:spPr>
          <a:xfrm>
            <a:off x="1440000" y="61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2" name="Line 182"/>
          <p:cNvCxnSpPr/>
          <p:nvPr/>
        </p:nvCxnSpPr>
        <p:spPr>
          <a:xfrm>
            <a:off x="1440000" y="615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2" name="Line 182"/>
          <p:cNvCxnSpPr/>
          <p:nvPr/>
        </p:nvCxnSpPr>
        <p:spPr>
          <a:xfrm>
            <a:off x="1440000" y="63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3" name="TextBox 183"/>
          <p:cNvSpPr txBox="1"/>
          <p:nvPr/>
        </p:nvSpPr>
        <p:spPr>
          <a:xfrm>
            <a:off x="2736000" y="615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Châu</a:t>
            </a:r>
          </a:p>
        </p:txBody>
      </p:sp>
      <p:cxnSp>
        <p:nvCxnSpPr>
          <p:cNvPr id="183" name="Line 183"/>
          <p:cNvCxnSpPr/>
          <p:nvPr/>
        </p:nvCxnSpPr>
        <p:spPr>
          <a:xfrm>
            <a:off x="3276000" y="61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3" name="Line 183"/>
          <p:cNvCxnSpPr/>
          <p:nvPr/>
        </p:nvCxnSpPr>
        <p:spPr>
          <a:xfrm>
            <a:off x="2736000" y="615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3" name="Line 183"/>
          <p:cNvCxnSpPr/>
          <p:nvPr/>
        </p:nvCxnSpPr>
        <p:spPr>
          <a:xfrm>
            <a:off x="2736000" y="63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4" name="TextBox 184"/>
          <p:cNvSpPr txBox="1"/>
          <p:nvPr/>
        </p:nvSpPr>
        <p:spPr>
          <a:xfrm>
            <a:off x="3276000" y="615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27/12/2001</a:t>
            </a:r>
          </a:p>
        </p:txBody>
      </p:sp>
      <p:sp>
        <p:nvSpPr>
          <p:cNvPr id="185" name="TextBox 185"/>
          <p:cNvSpPr txBox="1"/>
          <p:nvPr/>
        </p:nvSpPr>
        <p:spPr>
          <a:xfrm>
            <a:off x="4104000" y="61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86" name="TextBox 186"/>
          <p:cNvSpPr txBox="1"/>
          <p:nvPr/>
        </p:nvSpPr>
        <p:spPr>
          <a:xfrm>
            <a:off x="4536000" y="615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3.36</a:t>
            </a:r>
          </a:p>
        </p:txBody>
      </p:sp>
      <p:sp>
        <p:nvSpPr>
          <p:cNvPr id="187" name="TextBox 187"/>
          <p:cNvSpPr txBox="1"/>
          <p:nvPr/>
        </p:nvSpPr>
        <p:spPr>
          <a:xfrm>
            <a:off x="5040000" y="61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188" name="TextBox 188"/>
          <p:cNvSpPr txBox="1"/>
          <p:nvPr/>
        </p:nvSpPr>
        <p:spPr>
          <a:xfrm>
            <a:off x="5472000" y="615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89" name="TextBox 189"/>
          <p:cNvSpPr txBox="1"/>
          <p:nvPr/>
        </p:nvSpPr>
        <p:spPr>
          <a:xfrm>
            <a:off x="6264000" y="615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90" name="TextBox 190"/>
          <p:cNvSpPr txBox="1"/>
          <p:nvPr/>
        </p:nvSpPr>
        <p:spPr>
          <a:xfrm>
            <a:off x="360000" y="637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DH19SM</a:t>
            </a:r>
          </a:p>
        </p:txBody>
      </p:sp>
      <p:sp>
        <p:nvSpPr>
          <p:cNvPr id="191" name="TextBox 191"/>
          <p:cNvSpPr txBox="1"/>
          <p:nvPr/>
        </p:nvSpPr>
        <p:spPr>
          <a:xfrm>
            <a:off x="360000" y="662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2" name="TextBox 192"/>
          <p:cNvSpPr txBox="1"/>
          <p:nvPr/>
        </p:nvSpPr>
        <p:spPr>
          <a:xfrm>
            <a:off x="720000" y="662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19126160</a:t>
            </a:r>
          </a:p>
        </p:txBody>
      </p:sp>
      <p:sp>
        <p:nvSpPr>
          <p:cNvPr id="193" name="TextBox 193"/>
          <p:cNvSpPr txBox="1"/>
          <p:nvPr/>
        </p:nvSpPr>
        <p:spPr>
          <a:xfrm>
            <a:off x="1440000" y="662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Luận Mai Nguyên</a:t>
            </a:r>
          </a:p>
        </p:txBody>
      </p:sp>
      <p:cxnSp>
        <p:nvCxnSpPr>
          <p:cNvPr id="193" name="Line 193"/>
          <p:cNvCxnSpPr/>
          <p:nvPr/>
        </p:nvCxnSpPr>
        <p:spPr>
          <a:xfrm>
            <a:off x="1440000" y="66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3" name="Line 193"/>
          <p:cNvCxnSpPr/>
          <p:nvPr/>
        </p:nvCxnSpPr>
        <p:spPr>
          <a:xfrm>
            <a:off x="1440000" y="66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3" name="Line 193"/>
          <p:cNvCxnSpPr/>
          <p:nvPr/>
        </p:nvCxnSpPr>
        <p:spPr>
          <a:xfrm>
            <a:off x="1440000" y="68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4" name="TextBox 194"/>
          <p:cNvSpPr txBox="1"/>
          <p:nvPr/>
        </p:nvSpPr>
        <p:spPr>
          <a:xfrm>
            <a:off x="2736000" y="662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</p:txBody>
      </p:sp>
      <p:cxnSp>
        <p:nvCxnSpPr>
          <p:cNvPr id="194" name="Line 194"/>
          <p:cNvCxnSpPr/>
          <p:nvPr/>
        </p:nvCxnSpPr>
        <p:spPr>
          <a:xfrm>
            <a:off x="3276000" y="66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4" name="Line 194"/>
          <p:cNvCxnSpPr/>
          <p:nvPr/>
        </p:nvCxnSpPr>
        <p:spPr>
          <a:xfrm>
            <a:off x="2736000" y="66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4" name="Line 194"/>
          <p:cNvCxnSpPr/>
          <p:nvPr/>
        </p:nvCxnSpPr>
        <p:spPr>
          <a:xfrm>
            <a:off x="2736000" y="68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5" name="TextBox 195"/>
          <p:cNvSpPr txBox="1"/>
          <p:nvPr/>
        </p:nvSpPr>
        <p:spPr>
          <a:xfrm>
            <a:off x="3276000" y="662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05/06/2001</a:t>
            </a:r>
          </a:p>
        </p:txBody>
      </p:sp>
      <p:sp>
        <p:nvSpPr>
          <p:cNvPr id="196" name="TextBox 196"/>
          <p:cNvSpPr txBox="1"/>
          <p:nvPr/>
        </p:nvSpPr>
        <p:spPr>
          <a:xfrm>
            <a:off x="4104000" y="66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97" name="TextBox 197"/>
          <p:cNvSpPr txBox="1"/>
          <p:nvPr/>
        </p:nvSpPr>
        <p:spPr>
          <a:xfrm>
            <a:off x="4536000" y="662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3.05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5040000" y="66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199" name="TextBox 199"/>
          <p:cNvSpPr txBox="1"/>
          <p:nvPr/>
        </p:nvSpPr>
        <p:spPr>
          <a:xfrm>
            <a:off x="5472000" y="662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00" name="TextBox 200"/>
          <p:cNvSpPr txBox="1"/>
          <p:nvPr/>
        </p:nvSpPr>
        <p:spPr>
          <a:xfrm>
            <a:off x="6264000" y="662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01" name="TextBox 201"/>
          <p:cNvSpPr txBox="1"/>
          <p:nvPr/>
        </p:nvSpPr>
        <p:spPr>
          <a:xfrm>
            <a:off x="360000" y="684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DH20SHA</a:t>
            </a:r>
          </a:p>
        </p:txBody>
      </p:sp>
      <p:sp>
        <p:nvSpPr>
          <p:cNvPr id="202" name="TextBox 202"/>
          <p:cNvSpPr txBox="1"/>
          <p:nvPr/>
        </p:nvSpPr>
        <p:spPr>
          <a:xfrm>
            <a:off x="360000" y="709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03" name="TextBox 203"/>
          <p:cNvSpPr txBox="1"/>
          <p:nvPr/>
        </p:nvSpPr>
        <p:spPr>
          <a:xfrm>
            <a:off x="720000" y="709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20126400</a:t>
            </a:r>
          </a:p>
        </p:txBody>
      </p:sp>
      <p:sp>
        <p:nvSpPr>
          <p:cNvPr id="204" name="TextBox 204"/>
          <p:cNvSpPr txBox="1"/>
          <p:nvPr/>
        </p:nvSpPr>
        <p:spPr>
          <a:xfrm>
            <a:off x="1440000" y="709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Hoàng Thị</a:t>
            </a:r>
          </a:p>
        </p:txBody>
      </p:sp>
      <p:cxnSp>
        <p:nvCxnSpPr>
          <p:cNvPr id="204" name="Line 204"/>
          <p:cNvCxnSpPr/>
          <p:nvPr/>
        </p:nvCxnSpPr>
        <p:spPr>
          <a:xfrm>
            <a:off x="1440000" y="709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4" name="Line 204"/>
          <p:cNvCxnSpPr/>
          <p:nvPr/>
        </p:nvCxnSpPr>
        <p:spPr>
          <a:xfrm>
            <a:off x="1440000" y="709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4" name="Line 204"/>
          <p:cNvCxnSpPr/>
          <p:nvPr/>
        </p:nvCxnSpPr>
        <p:spPr>
          <a:xfrm>
            <a:off x="1440000" y="730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5" name="TextBox 205"/>
          <p:cNvSpPr txBox="1"/>
          <p:nvPr/>
        </p:nvSpPr>
        <p:spPr>
          <a:xfrm>
            <a:off x="2736000" y="709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Tú</a:t>
            </a:r>
          </a:p>
        </p:txBody>
      </p:sp>
      <p:cxnSp>
        <p:nvCxnSpPr>
          <p:cNvPr id="205" name="Line 205"/>
          <p:cNvCxnSpPr/>
          <p:nvPr/>
        </p:nvCxnSpPr>
        <p:spPr>
          <a:xfrm>
            <a:off x="3276000" y="709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5" name="Line 205"/>
          <p:cNvCxnSpPr/>
          <p:nvPr/>
        </p:nvCxnSpPr>
        <p:spPr>
          <a:xfrm>
            <a:off x="2736000" y="709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5" name="Line 205"/>
          <p:cNvCxnSpPr/>
          <p:nvPr/>
        </p:nvCxnSpPr>
        <p:spPr>
          <a:xfrm>
            <a:off x="2736000" y="730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6" name="TextBox 206"/>
          <p:cNvSpPr txBox="1"/>
          <p:nvPr/>
        </p:nvSpPr>
        <p:spPr>
          <a:xfrm>
            <a:off x="3276000" y="709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27/02/2002</a:t>
            </a:r>
          </a:p>
        </p:txBody>
      </p:sp>
      <p:sp>
        <p:nvSpPr>
          <p:cNvPr id="207" name="TextBox 207"/>
          <p:cNvSpPr txBox="1"/>
          <p:nvPr/>
        </p:nvSpPr>
        <p:spPr>
          <a:xfrm>
            <a:off x="4104000" y="709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08" name="TextBox 208"/>
          <p:cNvSpPr txBox="1"/>
          <p:nvPr/>
        </p:nvSpPr>
        <p:spPr>
          <a:xfrm>
            <a:off x="4536000" y="709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3.26</a:t>
            </a:r>
          </a:p>
        </p:txBody>
      </p:sp>
      <p:sp>
        <p:nvSpPr>
          <p:cNvPr id="209" name="TextBox 209"/>
          <p:cNvSpPr txBox="1"/>
          <p:nvPr/>
        </p:nvSpPr>
        <p:spPr>
          <a:xfrm>
            <a:off x="5040000" y="709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10" name="TextBox 210"/>
          <p:cNvSpPr txBox="1"/>
          <p:nvPr/>
        </p:nvSpPr>
        <p:spPr>
          <a:xfrm>
            <a:off x="5472000" y="709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11" name="TextBox 211"/>
          <p:cNvSpPr txBox="1"/>
          <p:nvPr/>
        </p:nvSpPr>
        <p:spPr>
          <a:xfrm>
            <a:off x="6264000" y="709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12" name="TextBox 212"/>
          <p:cNvSpPr txBox="1"/>
          <p:nvPr/>
        </p:nvSpPr>
        <p:spPr>
          <a:xfrm>
            <a:off x="360000" y="730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13" name="TextBox 213"/>
          <p:cNvSpPr txBox="1"/>
          <p:nvPr/>
        </p:nvSpPr>
        <p:spPr>
          <a:xfrm>
            <a:off x="720000" y="730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20126294</a:t>
            </a:r>
          </a:p>
        </p:txBody>
      </p:sp>
      <p:sp>
        <p:nvSpPr>
          <p:cNvPr id="214" name="TextBox 214"/>
          <p:cNvSpPr txBox="1"/>
          <p:nvPr/>
        </p:nvSpPr>
        <p:spPr>
          <a:xfrm>
            <a:off x="1440000" y="730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Phan Tấn</a:t>
            </a:r>
          </a:p>
        </p:txBody>
      </p:sp>
      <p:cxnSp>
        <p:nvCxnSpPr>
          <p:cNvPr id="214" name="Line 214"/>
          <p:cNvCxnSpPr/>
          <p:nvPr/>
        </p:nvCxnSpPr>
        <p:spPr>
          <a:xfrm>
            <a:off x="1440000" y="73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4" name="Line 214"/>
          <p:cNvCxnSpPr/>
          <p:nvPr/>
        </p:nvCxnSpPr>
        <p:spPr>
          <a:xfrm>
            <a:off x="1440000" y="730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4" name="Line 214"/>
          <p:cNvCxnSpPr/>
          <p:nvPr/>
        </p:nvCxnSpPr>
        <p:spPr>
          <a:xfrm>
            <a:off x="1440000" y="75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5" name="TextBox 215"/>
          <p:cNvSpPr txBox="1"/>
          <p:nvPr/>
        </p:nvSpPr>
        <p:spPr>
          <a:xfrm>
            <a:off x="2736000" y="730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Lộc</a:t>
            </a:r>
          </a:p>
        </p:txBody>
      </p:sp>
      <p:cxnSp>
        <p:nvCxnSpPr>
          <p:cNvPr id="215" name="Line 215"/>
          <p:cNvCxnSpPr/>
          <p:nvPr/>
        </p:nvCxnSpPr>
        <p:spPr>
          <a:xfrm>
            <a:off x="3276000" y="73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5" name="Line 215"/>
          <p:cNvCxnSpPr/>
          <p:nvPr/>
        </p:nvCxnSpPr>
        <p:spPr>
          <a:xfrm>
            <a:off x="2736000" y="730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5" name="Line 215"/>
          <p:cNvCxnSpPr/>
          <p:nvPr/>
        </p:nvCxnSpPr>
        <p:spPr>
          <a:xfrm>
            <a:off x="2736000" y="75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6" name="TextBox 216"/>
          <p:cNvSpPr txBox="1"/>
          <p:nvPr/>
        </p:nvSpPr>
        <p:spPr>
          <a:xfrm>
            <a:off x="3276000" y="730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29/01/2002</a:t>
            </a:r>
          </a:p>
        </p:txBody>
      </p:sp>
      <p:sp>
        <p:nvSpPr>
          <p:cNvPr id="217" name="TextBox 217"/>
          <p:cNvSpPr txBox="1"/>
          <p:nvPr/>
        </p:nvSpPr>
        <p:spPr>
          <a:xfrm>
            <a:off x="4104000" y="73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18" name="TextBox 218"/>
          <p:cNvSpPr txBox="1"/>
          <p:nvPr/>
        </p:nvSpPr>
        <p:spPr>
          <a:xfrm>
            <a:off x="4536000" y="730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3.09</a:t>
            </a:r>
          </a:p>
        </p:txBody>
      </p:sp>
      <p:sp>
        <p:nvSpPr>
          <p:cNvPr id="219" name="TextBox 219"/>
          <p:cNvSpPr txBox="1"/>
          <p:nvPr/>
        </p:nvSpPr>
        <p:spPr>
          <a:xfrm>
            <a:off x="5040000" y="73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20" name="TextBox 220"/>
          <p:cNvSpPr txBox="1"/>
          <p:nvPr/>
        </p:nvSpPr>
        <p:spPr>
          <a:xfrm>
            <a:off x="5472000" y="730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21" name="TextBox 221"/>
          <p:cNvSpPr txBox="1"/>
          <p:nvPr/>
        </p:nvSpPr>
        <p:spPr>
          <a:xfrm>
            <a:off x="6264000" y="730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22" name="TextBox 222"/>
          <p:cNvSpPr txBox="1"/>
          <p:nvPr/>
        </p:nvSpPr>
        <p:spPr>
          <a:xfrm>
            <a:off x="360000" y="752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23" name="TextBox 223"/>
          <p:cNvSpPr txBox="1"/>
          <p:nvPr/>
        </p:nvSpPr>
        <p:spPr>
          <a:xfrm>
            <a:off x="720000" y="752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20126016</a:t>
            </a:r>
          </a:p>
        </p:txBody>
      </p:sp>
      <p:sp>
        <p:nvSpPr>
          <p:cNvPr id="224" name="TextBox 224"/>
          <p:cNvSpPr txBox="1"/>
          <p:nvPr/>
        </p:nvSpPr>
        <p:spPr>
          <a:xfrm>
            <a:off x="1440000" y="752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Huỳnh Ngọc</a:t>
            </a:r>
          </a:p>
        </p:txBody>
      </p:sp>
      <p:cxnSp>
        <p:nvCxnSpPr>
          <p:cNvPr id="224" name="Line 224"/>
          <p:cNvCxnSpPr/>
          <p:nvPr/>
        </p:nvCxnSpPr>
        <p:spPr>
          <a:xfrm>
            <a:off x="1440000" y="75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4" name="Line 224"/>
          <p:cNvCxnSpPr/>
          <p:nvPr/>
        </p:nvCxnSpPr>
        <p:spPr>
          <a:xfrm>
            <a:off x="1440000" y="75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4" name="Line 224"/>
          <p:cNvCxnSpPr/>
          <p:nvPr/>
        </p:nvCxnSpPr>
        <p:spPr>
          <a:xfrm>
            <a:off x="1440000" y="77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5" name="TextBox 225"/>
          <p:cNvSpPr txBox="1"/>
          <p:nvPr/>
        </p:nvSpPr>
        <p:spPr>
          <a:xfrm>
            <a:off x="2736000" y="752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Hân</a:t>
            </a:r>
          </a:p>
        </p:txBody>
      </p:sp>
      <p:cxnSp>
        <p:nvCxnSpPr>
          <p:cNvPr id="225" name="Line 225"/>
          <p:cNvCxnSpPr/>
          <p:nvPr/>
        </p:nvCxnSpPr>
        <p:spPr>
          <a:xfrm>
            <a:off x="3276000" y="75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5" name="Line 225"/>
          <p:cNvCxnSpPr/>
          <p:nvPr/>
        </p:nvCxnSpPr>
        <p:spPr>
          <a:xfrm>
            <a:off x="2736000" y="75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5" name="Line 225"/>
          <p:cNvCxnSpPr/>
          <p:nvPr/>
        </p:nvCxnSpPr>
        <p:spPr>
          <a:xfrm>
            <a:off x="2736000" y="77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6" name="TextBox 226"/>
          <p:cNvSpPr txBox="1"/>
          <p:nvPr/>
        </p:nvSpPr>
        <p:spPr>
          <a:xfrm>
            <a:off x="3276000" y="752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01/12/2002</a:t>
            </a:r>
          </a:p>
        </p:txBody>
      </p:sp>
      <p:sp>
        <p:nvSpPr>
          <p:cNvPr id="227" name="TextBox 227"/>
          <p:cNvSpPr txBox="1"/>
          <p:nvPr/>
        </p:nvSpPr>
        <p:spPr>
          <a:xfrm>
            <a:off x="4104000" y="75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28" name="TextBox 228"/>
          <p:cNvSpPr txBox="1"/>
          <p:nvPr/>
        </p:nvSpPr>
        <p:spPr>
          <a:xfrm>
            <a:off x="4536000" y="752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3.18</a:t>
            </a:r>
          </a:p>
        </p:txBody>
      </p:sp>
      <p:sp>
        <p:nvSpPr>
          <p:cNvPr id="229" name="TextBox 229"/>
          <p:cNvSpPr txBox="1"/>
          <p:nvPr/>
        </p:nvSpPr>
        <p:spPr>
          <a:xfrm>
            <a:off x="5040000" y="75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30" name="TextBox 230"/>
          <p:cNvSpPr txBox="1"/>
          <p:nvPr/>
        </p:nvSpPr>
        <p:spPr>
          <a:xfrm>
            <a:off x="5472000" y="752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31" name="TextBox 231"/>
          <p:cNvSpPr txBox="1"/>
          <p:nvPr/>
        </p:nvSpPr>
        <p:spPr>
          <a:xfrm>
            <a:off x="6264000" y="752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32" name="TextBox 232"/>
          <p:cNvSpPr txBox="1"/>
          <p:nvPr/>
        </p:nvSpPr>
        <p:spPr>
          <a:xfrm>
            <a:off x="360000" y="774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33" name="TextBox 233"/>
          <p:cNvSpPr txBox="1"/>
          <p:nvPr/>
        </p:nvSpPr>
        <p:spPr>
          <a:xfrm>
            <a:off x="720000" y="774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20126156</a:t>
            </a:r>
          </a:p>
        </p:txBody>
      </p:sp>
      <p:sp>
        <p:nvSpPr>
          <p:cNvPr id="234" name="TextBox 234"/>
          <p:cNvSpPr txBox="1"/>
          <p:nvPr/>
        </p:nvSpPr>
        <p:spPr>
          <a:xfrm>
            <a:off x="1440000" y="774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Văn Quang</a:t>
            </a:r>
          </a:p>
        </p:txBody>
      </p:sp>
      <p:cxnSp>
        <p:nvCxnSpPr>
          <p:cNvPr id="234" name="Line 234"/>
          <p:cNvCxnSpPr/>
          <p:nvPr/>
        </p:nvCxnSpPr>
        <p:spPr>
          <a:xfrm>
            <a:off x="1440000" y="774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4" name="Line 234"/>
          <p:cNvCxnSpPr/>
          <p:nvPr/>
        </p:nvCxnSpPr>
        <p:spPr>
          <a:xfrm>
            <a:off x="1440000" y="77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4" name="Line 234"/>
          <p:cNvCxnSpPr/>
          <p:nvPr/>
        </p:nvCxnSpPr>
        <p:spPr>
          <a:xfrm>
            <a:off x="1440000" y="795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5" name="TextBox 235"/>
          <p:cNvSpPr txBox="1"/>
          <p:nvPr/>
        </p:nvSpPr>
        <p:spPr>
          <a:xfrm>
            <a:off x="2736000" y="774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</a:p>
        </p:txBody>
      </p:sp>
      <p:cxnSp>
        <p:nvCxnSpPr>
          <p:cNvPr id="235" name="Line 235"/>
          <p:cNvCxnSpPr/>
          <p:nvPr/>
        </p:nvCxnSpPr>
        <p:spPr>
          <a:xfrm>
            <a:off x="3276000" y="774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5" name="Line 235"/>
          <p:cNvCxnSpPr/>
          <p:nvPr/>
        </p:nvCxnSpPr>
        <p:spPr>
          <a:xfrm>
            <a:off x="2736000" y="77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5" name="Line 235"/>
          <p:cNvCxnSpPr/>
          <p:nvPr/>
        </p:nvCxnSpPr>
        <p:spPr>
          <a:xfrm>
            <a:off x="2736000" y="795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6" name="TextBox 236"/>
          <p:cNvSpPr txBox="1"/>
          <p:nvPr/>
        </p:nvSpPr>
        <p:spPr>
          <a:xfrm>
            <a:off x="3276000" y="774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17/01/2002</a:t>
            </a:r>
          </a:p>
        </p:txBody>
      </p:sp>
      <p:sp>
        <p:nvSpPr>
          <p:cNvPr id="237" name="TextBox 237"/>
          <p:cNvSpPr txBox="1"/>
          <p:nvPr/>
        </p:nvSpPr>
        <p:spPr>
          <a:xfrm>
            <a:off x="4104000" y="774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38" name="TextBox 238"/>
          <p:cNvSpPr txBox="1"/>
          <p:nvPr/>
        </p:nvSpPr>
        <p:spPr>
          <a:xfrm>
            <a:off x="4536000" y="774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3.32</a:t>
            </a:r>
          </a:p>
        </p:txBody>
      </p:sp>
      <p:sp>
        <p:nvSpPr>
          <p:cNvPr id="239" name="TextBox 239"/>
          <p:cNvSpPr txBox="1"/>
          <p:nvPr/>
        </p:nvSpPr>
        <p:spPr>
          <a:xfrm>
            <a:off x="5040000" y="774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40" name="TextBox 240"/>
          <p:cNvSpPr txBox="1"/>
          <p:nvPr/>
        </p:nvSpPr>
        <p:spPr>
          <a:xfrm>
            <a:off x="5472000" y="774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41" name="TextBox 241"/>
          <p:cNvSpPr txBox="1"/>
          <p:nvPr/>
        </p:nvSpPr>
        <p:spPr>
          <a:xfrm>
            <a:off x="6264000" y="774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42" name="TextBox 242"/>
          <p:cNvSpPr txBox="1"/>
          <p:nvPr/>
        </p:nvSpPr>
        <p:spPr>
          <a:xfrm>
            <a:off x="360000" y="795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43" name="TextBox 243"/>
          <p:cNvSpPr txBox="1"/>
          <p:nvPr/>
        </p:nvSpPr>
        <p:spPr>
          <a:xfrm>
            <a:off x="720000" y="795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20126402</a:t>
            </a:r>
          </a:p>
        </p:txBody>
      </p:sp>
      <p:sp>
        <p:nvSpPr>
          <p:cNvPr id="244" name="TextBox 244"/>
          <p:cNvSpPr txBox="1"/>
          <p:nvPr/>
        </p:nvSpPr>
        <p:spPr>
          <a:xfrm>
            <a:off x="1440000" y="795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Võ Thái</a:t>
            </a:r>
          </a:p>
        </p:txBody>
      </p:sp>
      <p:cxnSp>
        <p:nvCxnSpPr>
          <p:cNvPr id="244" name="Line 244"/>
          <p:cNvCxnSpPr/>
          <p:nvPr/>
        </p:nvCxnSpPr>
        <p:spPr>
          <a:xfrm>
            <a:off x="1440000" y="79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4" name="Line 244"/>
          <p:cNvCxnSpPr/>
          <p:nvPr/>
        </p:nvCxnSpPr>
        <p:spPr>
          <a:xfrm>
            <a:off x="1440000" y="795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4" name="Line 244"/>
          <p:cNvCxnSpPr/>
          <p:nvPr/>
        </p:nvCxnSpPr>
        <p:spPr>
          <a:xfrm>
            <a:off x="1440000" y="81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5" name="TextBox 245"/>
          <p:cNvSpPr txBox="1"/>
          <p:nvPr/>
        </p:nvSpPr>
        <p:spPr>
          <a:xfrm>
            <a:off x="2736000" y="795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</a:p>
        </p:txBody>
      </p:sp>
      <p:cxnSp>
        <p:nvCxnSpPr>
          <p:cNvPr id="245" name="Line 245"/>
          <p:cNvCxnSpPr/>
          <p:nvPr/>
        </p:nvCxnSpPr>
        <p:spPr>
          <a:xfrm>
            <a:off x="3276000" y="79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5" name="Line 245"/>
          <p:cNvCxnSpPr/>
          <p:nvPr/>
        </p:nvCxnSpPr>
        <p:spPr>
          <a:xfrm>
            <a:off x="2736000" y="795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5" name="Line 245"/>
          <p:cNvCxnSpPr/>
          <p:nvPr/>
        </p:nvCxnSpPr>
        <p:spPr>
          <a:xfrm>
            <a:off x="2736000" y="81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6" name="TextBox 246"/>
          <p:cNvSpPr txBox="1"/>
          <p:nvPr/>
        </p:nvSpPr>
        <p:spPr>
          <a:xfrm>
            <a:off x="3276000" y="795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04/10/2002</a:t>
            </a:r>
          </a:p>
        </p:txBody>
      </p:sp>
      <p:sp>
        <p:nvSpPr>
          <p:cNvPr id="247" name="TextBox 247"/>
          <p:cNvSpPr txBox="1"/>
          <p:nvPr/>
        </p:nvSpPr>
        <p:spPr>
          <a:xfrm>
            <a:off x="4104000" y="79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48" name="TextBox 248"/>
          <p:cNvSpPr txBox="1"/>
          <p:nvPr/>
        </p:nvSpPr>
        <p:spPr>
          <a:xfrm>
            <a:off x="4536000" y="795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3.01</a:t>
            </a:r>
          </a:p>
        </p:txBody>
      </p:sp>
      <p:sp>
        <p:nvSpPr>
          <p:cNvPr id="249" name="TextBox 249"/>
          <p:cNvSpPr txBox="1"/>
          <p:nvPr/>
        </p:nvSpPr>
        <p:spPr>
          <a:xfrm>
            <a:off x="5040000" y="79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50" name="TextBox 250"/>
          <p:cNvSpPr txBox="1"/>
          <p:nvPr/>
        </p:nvSpPr>
        <p:spPr>
          <a:xfrm>
            <a:off x="5472000" y="795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51" name="TextBox 251"/>
          <p:cNvSpPr txBox="1"/>
          <p:nvPr/>
        </p:nvSpPr>
        <p:spPr>
          <a:xfrm>
            <a:off x="6264000" y="795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52" name="TextBox 252"/>
          <p:cNvSpPr txBox="1"/>
          <p:nvPr/>
        </p:nvSpPr>
        <p:spPr>
          <a:xfrm>
            <a:off x="360000" y="817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53" name="TextBox 253"/>
          <p:cNvSpPr txBox="1"/>
          <p:nvPr/>
        </p:nvSpPr>
        <p:spPr>
          <a:xfrm>
            <a:off x="720000" y="817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20126206</a:t>
            </a:r>
          </a:p>
        </p:txBody>
      </p:sp>
      <p:sp>
        <p:nvSpPr>
          <p:cNvPr id="254" name="TextBox 254"/>
          <p:cNvSpPr txBox="1"/>
          <p:nvPr/>
        </p:nvSpPr>
        <p:spPr>
          <a:xfrm>
            <a:off x="1440000" y="817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Trương Trâm Anh</a:t>
            </a:r>
          </a:p>
        </p:txBody>
      </p:sp>
      <p:cxnSp>
        <p:nvCxnSpPr>
          <p:cNvPr id="254" name="Line 254"/>
          <p:cNvCxnSpPr/>
          <p:nvPr/>
        </p:nvCxnSpPr>
        <p:spPr>
          <a:xfrm>
            <a:off x="1440000" y="81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4" name="Line 254"/>
          <p:cNvCxnSpPr/>
          <p:nvPr/>
        </p:nvCxnSpPr>
        <p:spPr>
          <a:xfrm>
            <a:off x="1440000" y="81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4" name="Line 254"/>
          <p:cNvCxnSpPr/>
          <p:nvPr/>
        </p:nvCxnSpPr>
        <p:spPr>
          <a:xfrm>
            <a:off x="1440000" y="83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5" name="TextBox 255"/>
          <p:cNvSpPr txBox="1"/>
          <p:nvPr/>
        </p:nvSpPr>
        <p:spPr>
          <a:xfrm>
            <a:off x="2736000" y="817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</a:p>
        </p:txBody>
      </p:sp>
      <p:cxnSp>
        <p:nvCxnSpPr>
          <p:cNvPr id="255" name="Line 255"/>
          <p:cNvCxnSpPr/>
          <p:nvPr/>
        </p:nvCxnSpPr>
        <p:spPr>
          <a:xfrm>
            <a:off x="3276000" y="81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5" name="Line 255"/>
          <p:cNvCxnSpPr/>
          <p:nvPr/>
        </p:nvCxnSpPr>
        <p:spPr>
          <a:xfrm>
            <a:off x="2736000" y="81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5" name="Line 255"/>
          <p:cNvCxnSpPr/>
          <p:nvPr/>
        </p:nvCxnSpPr>
        <p:spPr>
          <a:xfrm>
            <a:off x="2736000" y="83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6" name="TextBox 256"/>
          <p:cNvSpPr txBox="1"/>
          <p:nvPr/>
        </p:nvSpPr>
        <p:spPr>
          <a:xfrm>
            <a:off x="3276000" y="817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15/11/2002</a:t>
            </a:r>
          </a:p>
        </p:txBody>
      </p:sp>
      <p:sp>
        <p:nvSpPr>
          <p:cNvPr id="257" name="TextBox 257"/>
          <p:cNvSpPr txBox="1"/>
          <p:nvPr/>
        </p:nvSpPr>
        <p:spPr>
          <a:xfrm>
            <a:off x="4104000" y="81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58" name="TextBox 258"/>
          <p:cNvSpPr txBox="1"/>
          <p:nvPr/>
        </p:nvSpPr>
        <p:spPr>
          <a:xfrm>
            <a:off x="4536000" y="817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3.35</a:t>
            </a:r>
          </a:p>
        </p:txBody>
      </p:sp>
      <p:sp>
        <p:nvSpPr>
          <p:cNvPr id="259" name="TextBox 259"/>
          <p:cNvSpPr txBox="1"/>
          <p:nvPr/>
        </p:nvSpPr>
        <p:spPr>
          <a:xfrm>
            <a:off x="5040000" y="81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60" name="TextBox 260"/>
          <p:cNvSpPr txBox="1"/>
          <p:nvPr/>
        </p:nvSpPr>
        <p:spPr>
          <a:xfrm>
            <a:off x="5472000" y="817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61" name="TextBox 261"/>
          <p:cNvSpPr txBox="1"/>
          <p:nvPr/>
        </p:nvSpPr>
        <p:spPr>
          <a:xfrm>
            <a:off x="6264000" y="817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62" name="TextBox 262"/>
          <p:cNvSpPr txBox="1"/>
          <p:nvPr/>
        </p:nvSpPr>
        <p:spPr>
          <a:xfrm>
            <a:off x="360000" y="838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63" name="TextBox 263"/>
          <p:cNvSpPr txBox="1"/>
          <p:nvPr/>
        </p:nvSpPr>
        <p:spPr>
          <a:xfrm>
            <a:off x="720000" y="838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20126199</a:t>
            </a:r>
          </a:p>
        </p:txBody>
      </p:sp>
      <p:sp>
        <p:nvSpPr>
          <p:cNvPr id="264" name="TextBox 264"/>
          <p:cNvSpPr txBox="1"/>
          <p:nvPr/>
        </p:nvSpPr>
        <p:spPr>
          <a:xfrm>
            <a:off x="1440000" y="838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Quốc</a:t>
            </a:r>
          </a:p>
        </p:txBody>
      </p:sp>
      <p:cxnSp>
        <p:nvCxnSpPr>
          <p:cNvPr id="264" name="Line 264"/>
          <p:cNvCxnSpPr/>
          <p:nvPr/>
        </p:nvCxnSpPr>
        <p:spPr>
          <a:xfrm>
            <a:off x="1440000" y="83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4" name="Line 264"/>
          <p:cNvCxnSpPr/>
          <p:nvPr/>
        </p:nvCxnSpPr>
        <p:spPr>
          <a:xfrm>
            <a:off x="1440000" y="83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4" name="Line 264"/>
          <p:cNvCxnSpPr/>
          <p:nvPr/>
        </p:nvCxnSpPr>
        <p:spPr>
          <a:xfrm>
            <a:off x="1440000" y="86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5" name="TextBox 265"/>
          <p:cNvSpPr txBox="1"/>
          <p:nvPr/>
        </p:nvSpPr>
        <p:spPr>
          <a:xfrm>
            <a:off x="2736000" y="838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</a:p>
        </p:txBody>
      </p:sp>
      <p:cxnSp>
        <p:nvCxnSpPr>
          <p:cNvPr id="265" name="Line 265"/>
          <p:cNvCxnSpPr/>
          <p:nvPr/>
        </p:nvCxnSpPr>
        <p:spPr>
          <a:xfrm>
            <a:off x="3276000" y="83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5" name="Line 265"/>
          <p:cNvCxnSpPr/>
          <p:nvPr/>
        </p:nvCxnSpPr>
        <p:spPr>
          <a:xfrm>
            <a:off x="2736000" y="83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5" name="Line 265"/>
          <p:cNvCxnSpPr/>
          <p:nvPr/>
        </p:nvCxnSpPr>
        <p:spPr>
          <a:xfrm>
            <a:off x="2736000" y="86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6" name="TextBox 266"/>
          <p:cNvSpPr txBox="1"/>
          <p:nvPr/>
        </p:nvSpPr>
        <p:spPr>
          <a:xfrm>
            <a:off x="3276000" y="838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28/02/2002</a:t>
            </a:r>
          </a:p>
        </p:txBody>
      </p:sp>
      <p:sp>
        <p:nvSpPr>
          <p:cNvPr id="267" name="TextBox 267"/>
          <p:cNvSpPr txBox="1"/>
          <p:nvPr/>
        </p:nvSpPr>
        <p:spPr>
          <a:xfrm>
            <a:off x="4104000" y="83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68" name="TextBox 268"/>
          <p:cNvSpPr txBox="1"/>
          <p:nvPr/>
        </p:nvSpPr>
        <p:spPr>
          <a:xfrm>
            <a:off x="4536000" y="838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3.25</a:t>
            </a:r>
          </a:p>
        </p:txBody>
      </p:sp>
      <p:sp>
        <p:nvSpPr>
          <p:cNvPr id="269" name="TextBox 269"/>
          <p:cNvSpPr txBox="1"/>
          <p:nvPr/>
        </p:nvSpPr>
        <p:spPr>
          <a:xfrm>
            <a:off x="5040000" y="83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70" name="TextBox 270"/>
          <p:cNvSpPr txBox="1"/>
          <p:nvPr/>
        </p:nvSpPr>
        <p:spPr>
          <a:xfrm>
            <a:off x="5472000" y="838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71" name="TextBox 271"/>
          <p:cNvSpPr txBox="1"/>
          <p:nvPr/>
        </p:nvSpPr>
        <p:spPr>
          <a:xfrm>
            <a:off x="6264000" y="838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72" name="TextBox 272"/>
          <p:cNvSpPr txBox="1"/>
          <p:nvPr/>
        </p:nvSpPr>
        <p:spPr>
          <a:xfrm>
            <a:off x="360000" y="860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73" name="TextBox 273"/>
          <p:cNvSpPr txBox="1"/>
          <p:nvPr/>
        </p:nvSpPr>
        <p:spPr>
          <a:xfrm>
            <a:off x="720000" y="860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20126289</a:t>
            </a:r>
          </a:p>
        </p:txBody>
      </p:sp>
      <p:sp>
        <p:nvSpPr>
          <p:cNvPr id="274" name="TextBox 274"/>
          <p:cNvSpPr txBox="1"/>
          <p:nvPr/>
        </p:nvSpPr>
        <p:spPr>
          <a:xfrm>
            <a:off x="1440000" y="860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Phan Nhả</a:t>
            </a:r>
          </a:p>
        </p:txBody>
      </p:sp>
      <p:cxnSp>
        <p:nvCxnSpPr>
          <p:cNvPr id="274" name="Line 274"/>
          <p:cNvCxnSpPr/>
          <p:nvPr/>
        </p:nvCxnSpPr>
        <p:spPr>
          <a:xfrm>
            <a:off x="1440000" y="86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4" name="Line 274"/>
          <p:cNvCxnSpPr/>
          <p:nvPr/>
        </p:nvCxnSpPr>
        <p:spPr>
          <a:xfrm>
            <a:off x="1440000" y="86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4" name="Line 274"/>
          <p:cNvCxnSpPr/>
          <p:nvPr/>
        </p:nvCxnSpPr>
        <p:spPr>
          <a:xfrm>
            <a:off x="1440000" y="88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75" name="TextBox 275"/>
          <p:cNvSpPr txBox="1"/>
          <p:nvPr/>
        </p:nvSpPr>
        <p:spPr>
          <a:xfrm>
            <a:off x="2736000" y="860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cxnSp>
        <p:nvCxnSpPr>
          <p:cNvPr id="275" name="Line 275"/>
          <p:cNvCxnSpPr/>
          <p:nvPr/>
        </p:nvCxnSpPr>
        <p:spPr>
          <a:xfrm>
            <a:off x="3276000" y="86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5" name="Line 275"/>
          <p:cNvCxnSpPr/>
          <p:nvPr/>
        </p:nvCxnSpPr>
        <p:spPr>
          <a:xfrm>
            <a:off x="2736000" y="86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5" name="Line 275"/>
          <p:cNvCxnSpPr/>
          <p:nvPr/>
        </p:nvCxnSpPr>
        <p:spPr>
          <a:xfrm>
            <a:off x="2736000" y="88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76" name="TextBox 276"/>
          <p:cNvSpPr txBox="1"/>
          <p:nvPr/>
        </p:nvSpPr>
        <p:spPr>
          <a:xfrm>
            <a:off x="3276000" y="860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17/04/2002</a:t>
            </a:r>
          </a:p>
        </p:txBody>
      </p:sp>
      <p:sp>
        <p:nvSpPr>
          <p:cNvPr id="277" name="TextBox 277"/>
          <p:cNvSpPr txBox="1"/>
          <p:nvPr/>
        </p:nvSpPr>
        <p:spPr>
          <a:xfrm>
            <a:off x="4104000" y="86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78" name="TextBox 278"/>
          <p:cNvSpPr txBox="1"/>
          <p:nvPr/>
        </p:nvSpPr>
        <p:spPr>
          <a:xfrm>
            <a:off x="4536000" y="860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3.25</a:t>
            </a:r>
          </a:p>
        </p:txBody>
      </p:sp>
      <p:sp>
        <p:nvSpPr>
          <p:cNvPr id="279" name="TextBox 279"/>
          <p:cNvSpPr txBox="1"/>
          <p:nvPr/>
        </p:nvSpPr>
        <p:spPr>
          <a:xfrm>
            <a:off x="5040000" y="86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80" name="TextBox 280"/>
          <p:cNvSpPr txBox="1"/>
          <p:nvPr/>
        </p:nvSpPr>
        <p:spPr>
          <a:xfrm>
            <a:off x="5472000" y="860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81" name="TextBox 281"/>
          <p:cNvSpPr txBox="1"/>
          <p:nvPr/>
        </p:nvSpPr>
        <p:spPr>
          <a:xfrm>
            <a:off x="6264000" y="860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82" name="TextBox 282"/>
          <p:cNvSpPr txBox="1"/>
          <p:nvPr/>
        </p:nvSpPr>
        <p:spPr>
          <a:xfrm>
            <a:off x="360000" y="882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DH20SHB</a:t>
            </a:r>
          </a:p>
        </p:txBody>
      </p:sp>
      <p:sp>
        <p:nvSpPr>
          <p:cNvPr id="283" name="TextBox 283"/>
          <p:cNvSpPr txBox="1"/>
          <p:nvPr/>
        </p:nvSpPr>
        <p:spPr>
          <a:xfrm>
            <a:off x="360000" y="907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84" name="TextBox 284"/>
          <p:cNvSpPr txBox="1"/>
          <p:nvPr/>
        </p:nvSpPr>
        <p:spPr>
          <a:xfrm>
            <a:off x="720000" y="907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20126412</a:t>
            </a:r>
          </a:p>
        </p:txBody>
      </p:sp>
      <p:sp>
        <p:nvSpPr>
          <p:cNvPr id="285" name="TextBox 285"/>
          <p:cNvSpPr txBox="1"/>
          <p:nvPr/>
        </p:nvSpPr>
        <p:spPr>
          <a:xfrm>
            <a:off x="1440000" y="907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Kiều Trọng</a:t>
            </a:r>
          </a:p>
        </p:txBody>
      </p:sp>
      <p:cxnSp>
        <p:nvCxnSpPr>
          <p:cNvPr id="285" name="Line 285"/>
          <p:cNvCxnSpPr/>
          <p:nvPr/>
        </p:nvCxnSpPr>
        <p:spPr>
          <a:xfrm>
            <a:off x="1440000" y="90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5" name="Line 285"/>
          <p:cNvCxnSpPr/>
          <p:nvPr/>
        </p:nvCxnSpPr>
        <p:spPr>
          <a:xfrm>
            <a:off x="1440000" y="90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5" name="Line 285"/>
          <p:cNvCxnSpPr/>
          <p:nvPr/>
        </p:nvCxnSpPr>
        <p:spPr>
          <a:xfrm>
            <a:off x="1440000" y="92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86" name="TextBox 286"/>
          <p:cNvSpPr txBox="1"/>
          <p:nvPr/>
        </p:nvSpPr>
        <p:spPr>
          <a:xfrm>
            <a:off x="2736000" y="907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Vinh</a:t>
            </a:r>
          </a:p>
        </p:txBody>
      </p:sp>
      <p:cxnSp>
        <p:nvCxnSpPr>
          <p:cNvPr id="286" name="Line 286"/>
          <p:cNvCxnSpPr/>
          <p:nvPr/>
        </p:nvCxnSpPr>
        <p:spPr>
          <a:xfrm>
            <a:off x="3276000" y="90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6" name="Line 286"/>
          <p:cNvCxnSpPr/>
          <p:nvPr/>
        </p:nvCxnSpPr>
        <p:spPr>
          <a:xfrm>
            <a:off x="2736000" y="90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6" name="Line 286"/>
          <p:cNvCxnSpPr/>
          <p:nvPr/>
        </p:nvCxnSpPr>
        <p:spPr>
          <a:xfrm>
            <a:off x="2736000" y="92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87" name="TextBox 287"/>
          <p:cNvSpPr txBox="1"/>
          <p:nvPr/>
        </p:nvSpPr>
        <p:spPr>
          <a:xfrm>
            <a:off x="3276000" y="907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08/03/2002</a:t>
            </a:r>
          </a:p>
        </p:txBody>
      </p:sp>
      <p:sp>
        <p:nvSpPr>
          <p:cNvPr id="288" name="TextBox 288"/>
          <p:cNvSpPr txBox="1"/>
          <p:nvPr/>
        </p:nvSpPr>
        <p:spPr>
          <a:xfrm>
            <a:off x="4104000" y="90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89" name="TextBox 289"/>
          <p:cNvSpPr txBox="1"/>
          <p:nvPr/>
        </p:nvSpPr>
        <p:spPr>
          <a:xfrm>
            <a:off x="4536000" y="907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2.89</a:t>
            </a:r>
          </a:p>
        </p:txBody>
      </p:sp>
      <p:sp>
        <p:nvSpPr>
          <p:cNvPr id="290" name="TextBox 290"/>
          <p:cNvSpPr txBox="1"/>
          <p:nvPr/>
        </p:nvSpPr>
        <p:spPr>
          <a:xfrm>
            <a:off x="5040000" y="90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291" name="TextBox 291"/>
          <p:cNvSpPr txBox="1"/>
          <p:nvPr/>
        </p:nvSpPr>
        <p:spPr>
          <a:xfrm>
            <a:off x="5472000" y="907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92" name="TextBox 292"/>
          <p:cNvSpPr txBox="1"/>
          <p:nvPr/>
        </p:nvSpPr>
        <p:spPr>
          <a:xfrm>
            <a:off x="6264000" y="907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93" name="TextBox 293"/>
          <p:cNvSpPr txBox="1"/>
          <p:nvPr/>
        </p:nvSpPr>
        <p:spPr>
          <a:xfrm>
            <a:off x="360000" y="928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94" name="TextBox 294"/>
          <p:cNvSpPr txBox="1"/>
          <p:nvPr/>
        </p:nvSpPr>
        <p:spPr>
          <a:xfrm>
            <a:off x="720000" y="928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20126239</a:t>
            </a:r>
          </a:p>
        </p:txBody>
      </p:sp>
      <p:sp>
        <p:nvSpPr>
          <p:cNvPr id="295" name="TextBox 295"/>
          <p:cNvSpPr txBox="1"/>
          <p:nvPr/>
        </p:nvSpPr>
        <p:spPr>
          <a:xfrm>
            <a:off x="1440000" y="928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Lý Thị</a:t>
            </a:r>
          </a:p>
        </p:txBody>
      </p:sp>
      <p:cxnSp>
        <p:nvCxnSpPr>
          <p:cNvPr id="295" name="Line 295"/>
          <p:cNvCxnSpPr/>
          <p:nvPr/>
        </p:nvCxnSpPr>
        <p:spPr>
          <a:xfrm>
            <a:off x="1440000" y="92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5" name="Line 295"/>
          <p:cNvCxnSpPr/>
          <p:nvPr/>
        </p:nvCxnSpPr>
        <p:spPr>
          <a:xfrm>
            <a:off x="1440000" y="92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5" name="Line 295"/>
          <p:cNvCxnSpPr/>
          <p:nvPr/>
        </p:nvCxnSpPr>
        <p:spPr>
          <a:xfrm>
            <a:off x="1440000" y="95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96" name="TextBox 296"/>
          <p:cNvSpPr txBox="1"/>
          <p:nvPr/>
        </p:nvSpPr>
        <p:spPr>
          <a:xfrm>
            <a:off x="2736000" y="928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</a:p>
        </p:txBody>
      </p:sp>
      <p:cxnSp>
        <p:nvCxnSpPr>
          <p:cNvPr id="296" name="Line 296"/>
          <p:cNvCxnSpPr/>
          <p:nvPr/>
        </p:nvCxnSpPr>
        <p:spPr>
          <a:xfrm>
            <a:off x="3276000" y="92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6" name="Line 296"/>
          <p:cNvCxnSpPr/>
          <p:nvPr/>
        </p:nvCxnSpPr>
        <p:spPr>
          <a:xfrm>
            <a:off x="2736000" y="92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6" name="Line 296"/>
          <p:cNvCxnSpPr/>
          <p:nvPr/>
        </p:nvCxnSpPr>
        <p:spPr>
          <a:xfrm>
            <a:off x="2736000" y="95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97" name="TextBox 297"/>
          <p:cNvSpPr txBox="1"/>
          <p:nvPr/>
        </p:nvSpPr>
        <p:spPr>
          <a:xfrm>
            <a:off x="3276000" y="928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21/08/2002</a:t>
            </a:r>
          </a:p>
        </p:txBody>
      </p:sp>
      <p:sp>
        <p:nvSpPr>
          <p:cNvPr id="298" name="TextBox 298"/>
          <p:cNvSpPr txBox="1"/>
          <p:nvPr/>
        </p:nvSpPr>
        <p:spPr>
          <a:xfrm>
            <a:off x="4104000" y="92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99" name="TextBox 299"/>
          <p:cNvSpPr txBox="1"/>
          <p:nvPr/>
        </p:nvSpPr>
        <p:spPr>
          <a:xfrm>
            <a:off x="4536000" y="928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2.89</a:t>
            </a:r>
          </a:p>
        </p:txBody>
      </p:sp>
      <p:sp>
        <p:nvSpPr>
          <p:cNvPr id="300" name="TextBox 300"/>
          <p:cNvSpPr txBox="1"/>
          <p:nvPr/>
        </p:nvSpPr>
        <p:spPr>
          <a:xfrm>
            <a:off x="5040000" y="92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01" name="TextBox 301"/>
          <p:cNvSpPr txBox="1"/>
          <p:nvPr/>
        </p:nvSpPr>
        <p:spPr>
          <a:xfrm>
            <a:off x="5472000" y="928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02" name="TextBox 302"/>
          <p:cNvSpPr txBox="1"/>
          <p:nvPr/>
        </p:nvSpPr>
        <p:spPr>
          <a:xfrm>
            <a:off x="6264000" y="928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03" name="TextBox 303"/>
          <p:cNvSpPr txBox="1"/>
          <p:nvPr/>
        </p:nvSpPr>
        <p:spPr>
          <a:xfrm>
            <a:off x="360000" y="950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04" name="TextBox 304"/>
          <p:cNvSpPr txBox="1"/>
          <p:nvPr/>
        </p:nvSpPr>
        <p:spPr>
          <a:xfrm>
            <a:off x="720000" y="950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20126197</a:t>
            </a:r>
          </a:p>
        </p:txBody>
      </p:sp>
      <p:sp>
        <p:nvSpPr>
          <p:cNvPr id="305" name="TextBox 305"/>
          <p:cNvSpPr txBox="1"/>
          <p:nvPr/>
        </p:nvSpPr>
        <p:spPr>
          <a:xfrm>
            <a:off x="1440000" y="950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Huỳnh Công</a:t>
            </a:r>
          </a:p>
        </p:txBody>
      </p:sp>
      <p:cxnSp>
        <p:nvCxnSpPr>
          <p:cNvPr id="305" name="Line 305"/>
          <p:cNvCxnSpPr/>
          <p:nvPr/>
        </p:nvCxnSpPr>
        <p:spPr>
          <a:xfrm>
            <a:off x="1440000" y="95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5" name="Line 305"/>
          <p:cNvCxnSpPr/>
          <p:nvPr/>
        </p:nvCxnSpPr>
        <p:spPr>
          <a:xfrm>
            <a:off x="1440000" y="95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5" name="Line 305"/>
          <p:cNvCxnSpPr/>
          <p:nvPr/>
        </p:nvCxnSpPr>
        <p:spPr>
          <a:xfrm>
            <a:off x="1440000" y="97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06" name="TextBox 306"/>
          <p:cNvSpPr txBox="1"/>
          <p:nvPr/>
        </p:nvSpPr>
        <p:spPr>
          <a:xfrm>
            <a:off x="2736000" y="950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</a:p>
        </p:txBody>
      </p:sp>
      <p:cxnSp>
        <p:nvCxnSpPr>
          <p:cNvPr id="306" name="Line 306"/>
          <p:cNvCxnSpPr/>
          <p:nvPr/>
        </p:nvCxnSpPr>
        <p:spPr>
          <a:xfrm>
            <a:off x="3276000" y="95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6" name="Line 306"/>
          <p:cNvCxnSpPr/>
          <p:nvPr/>
        </p:nvCxnSpPr>
        <p:spPr>
          <a:xfrm>
            <a:off x="2736000" y="95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6" name="Line 306"/>
          <p:cNvCxnSpPr/>
          <p:nvPr/>
        </p:nvCxnSpPr>
        <p:spPr>
          <a:xfrm>
            <a:off x="2736000" y="97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07" name="TextBox 307"/>
          <p:cNvSpPr txBox="1"/>
          <p:nvPr/>
        </p:nvSpPr>
        <p:spPr>
          <a:xfrm>
            <a:off x="3276000" y="950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14/04/2002</a:t>
            </a:r>
          </a:p>
        </p:txBody>
      </p:sp>
      <p:sp>
        <p:nvSpPr>
          <p:cNvPr id="308" name="TextBox 308"/>
          <p:cNvSpPr txBox="1"/>
          <p:nvPr/>
        </p:nvSpPr>
        <p:spPr>
          <a:xfrm>
            <a:off x="4104000" y="95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309" name="TextBox 309"/>
          <p:cNvSpPr txBox="1"/>
          <p:nvPr/>
        </p:nvSpPr>
        <p:spPr>
          <a:xfrm>
            <a:off x="4536000" y="950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3.16</a:t>
            </a:r>
          </a:p>
        </p:txBody>
      </p:sp>
      <p:sp>
        <p:nvSpPr>
          <p:cNvPr id="310" name="TextBox 310"/>
          <p:cNvSpPr txBox="1"/>
          <p:nvPr/>
        </p:nvSpPr>
        <p:spPr>
          <a:xfrm>
            <a:off x="5040000" y="95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11" name="TextBox 311"/>
          <p:cNvSpPr txBox="1"/>
          <p:nvPr/>
        </p:nvSpPr>
        <p:spPr>
          <a:xfrm>
            <a:off x="5472000" y="950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12" name="TextBox 312"/>
          <p:cNvSpPr txBox="1"/>
          <p:nvPr/>
        </p:nvSpPr>
        <p:spPr>
          <a:xfrm>
            <a:off x="6264000" y="950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13" name="TextBox 313"/>
          <p:cNvSpPr txBox="1"/>
          <p:nvPr/>
        </p:nvSpPr>
        <p:spPr>
          <a:xfrm>
            <a:off x="360000" y="972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14" name="TextBox 314"/>
          <p:cNvSpPr txBox="1"/>
          <p:nvPr/>
        </p:nvSpPr>
        <p:spPr>
          <a:xfrm>
            <a:off x="720000" y="972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20126241</a:t>
            </a:r>
          </a:p>
        </p:txBody>
      </p:sp>
      <p:sp>
        <p:nvSpPr>
          <p:cNvPr id="315" name="TextBox 315"/>
          <p:cNvSpPr txBox="1"/>
          <p:nvPr/>
        </p:nvSpPr>
        <p:spPr>
          <a:xfrm>
            <a:off x="1440000" y="972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Đặng Nguyễn Hồng</a:t>
            </a:r>
          </a:p>
        </p:txBody>
      </p:sp>
      <p:cxnSp>
        <p:nvCxnSpPr>
          <p:cNvPr id="315" name="Line 315"/>
          <p:cNvCxnSpPr/>
          <p:nvPr/>
        </p:nvCxnSpPr>
        <p:spPr>
          <a:xfrm>
            <a:off x="1440000" y="97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5" name="Line 315"/>
          <p:cNvCxnSpPr/>
          <p:nvPr/>
        </p:nvCxnSpPr>
        <p:spPr>
          <a:xfrm>
            <a:off x="1440000" y="97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5" name="Line 315"/>
          <p:cNvCxnSpPr/>
          <p:nvPr/>
        </p:nvCxnSpPr>
        <p:spPr>
          <a:xfrm>
            <a:off x="1440000" y="993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16" name="TextBox 316"/>
          <p:cNvSpPr txBox="1"/>
          <p:nvPr/>
        </p:nvSpPr>
        <p:spPr>
          <a:xfrm>
            <a:off x="2736000" y="972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</a:p>
        </p:txBody>
      </p:sp>
      <p:cxnSp>
        <p:nvCxnSpPr>
          <p:cNvPr id="316" name="Line 316"/>
          <p:cNvCxnSpPr/>
          <p:nvPr/>
        </p:nvCxnSpPr>
        <p:spPr>
          <a:xfrm>
            <a:off x="3276000" y="972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6" name="Line 316"/>
          <p:cNvCxnSpPr/>
          <p:nvPr/>
        </p:nvCxnSpPr>
        <p:spPr>
          <a:xfrm>
            <a:off x="2736000" y="97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6" name="Line 316"/>
          <p:cNvCxnSpPr/>
          <p:nvPr/>
        </p:nvCxnSpPr>
        <p:spPr>
          <a:xfrm>
            <a:off x="2736000" y="993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17" name="TextBox 317"/>
          <p:cNvSpPr txBox="1"/>
          <p:nvPr/>
        </p:nvSpPr>
        <p:spPr>
          <a:xfrm>
            <a:off x="3276000" y="972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28/07/2002</a:t>
            </a:r>
          </a:p>
        </p:txBody>
      </p:sp>
      <p:sp>
        <p:nvSpPr>
          <p:cNvPr id="318" name="TextBox 318"/>
          <p:cNvSpPr txBox="1"/>
          <p:nvPr/>
        </p:nvSpPr>
        <p:spPr>
          <a:xfrm>
            <a:off x="4104000" y="97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319" name="TextBox 319"/>
          <p:cNvSpPr txBox="1"/>
          <p:nvPr/>
        </p:nvSpPr>
        <p:spPr>
          <a:xfrm>
            <a:off x="4536000" y="972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2.96</a:t>
            </a:r>
          </a:p>
        </p:txBody>
      </p:sp>
      <p:sp>
        <p:nvSpPr>
          <p:cNvPr id="320" name="TextBox 320"/>
          <p:cNvSpPr txBox="1"/>
          <p:nvPr/>
        </p:nvSpPr>
        <p:spPr>
          <a:xfrm>
            <a:off x="5040000" y="972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21" name="TextBox 321"/>
          <p:cNvSpPr txBox="1"/>
          <p:nvPr/>
        </p:nvSpPr>
        <p:spPr>
          <a:xfrm>
            <a:off x="5472000" y="972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22" name="TextBox 322"/>
          <p:cNvSpPr txBox="1"/>
          <p:nvPr/>
        </p:nvSpPr>
        <p:spPr>
          <a:xfrm>
            <a:off x="6264000" y="972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23" name="TextBox 323"/>
          <p:cNvSpPr txBox="1"/>
          <p:nvPr/>
        </p:nvSpPr>
        <p:spPr>
          <a:xfrm>
            <a:off x="360000" y="993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24" name="TextBox 324"/>
          <p:cNvSpPr txBox="1"/>
          <p:nvPr/>
        </p:nvSpPr>
        <p:spPr>
          <a:xfrm>
            <a:off x="720000" y="993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20126290</a:t>
            </a:r>
          </a:p>
        </p:txBody>
      </p:sp>
      <p:sp>
        <p:nvSpPr>
          <p:cNvPr id="325" name="TextBox 325"/>
          <p:cNvSpPr txBox="1"/>
          <p:nvPr/>
        </p:nvSpPr>
        <p:spPr>
          <a:xfrm>
            <a:off x="1440000" y="993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Phùng Thị Mỹ</a:t>
            </a:r>
          </a:p>
        </p:txBody>
      </p:sp>
      <p:cxnSp>
        <p:nvCxnSpPr>
          <p:cNvPr id="325" name="Line 325"/>
          <p:cNvCxnSpPr/>
          <p:nvPr/>
        </p:nvCxnSpPr>
        <p:spPr>
          <a:xfrm>
            <a:off x="1440000" y="993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5" name="Line 325"/>
          <p:cNvCxnSpPr/>
          <p:nvPr/>
        </p:nvCxnSpPr>
        <p:spPr>
          <a:xfrm>
            <a:off x="1440000" y="993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5" name="Line 325"/>
          <p:cNvCxnSpPr/>
          <p:nvPr/>
        </p:nvCxnSpPr>
        <p:spPr>
          <a:xfrm>
            <a:off x="1440000" y="101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26" name="TextBox 326"/>
          <p:cNvSpPr txBox="1"/>
          <p:nvPr/>
        </p:nvSpPr>
        <p:spPr>
          <a:xfrm>
            <a:off x="2736000" y="993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cxnSp>
        <p:nvCxnSpPr>
          <p:cNvPr id="326" name="Line 326"/>
          <p:cNvCxnSpPr/>
          <p:nvPr/>
        </p:nvCxnSpPr>
        <p:spPr>
          <a:xfrm>
            <a:off x="3276000" y="993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6" name="Line 326"/>
          <p:cNvCxnSpPr/>
          <p:nvPr/>
        </p:nvCxnSpPr>
        <p:spPr>
          <a:xfrm>
            <a:off x="2736000" y="993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6" name="Line 326"/>
          <p:cNvCxnSpPr/>
          <p:nvPr/>
        </p:nvCxnSpPr>
        <p:spPr>
          <a:xfrm>
            <a:off x="2736000" y="101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27" name="TextBox 327"/>
          <p:cNvSpPr txBox="1"/>
          <p:nvPr/>
        </p:nvSpPr>
        <p:spPr>
          <a:xfrm>
            <a:off x="3276000" y="993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27/06/2002</a:t>
            </a:r>
          </a:p>
        </p:txBody>
      </p:sp>
      <p:sp>
        <p:nvSpPr>
          <p:cNvPr id="328" name="TextBox 328"/>
          <p:cNvSpPr txBox="1"/>
          <p:nvPr/>
        </p:nvSpPr>
        <p:spPr>
          <a:xfrm>
            <a:off x="4104000" y="993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329" name="TextBox 329"/>
          <p:cNvSpPr txBox="1"/>
          <p:nvPr/>
        </p:nvSpPr>
        <p:spPr>
          <a:xfrm>
            <a:off x="4536000" y="993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3.46</a:t>
            </a:r>
          </a:p>
        </p:txBody>
      </p:sp>
      <p:sp>
        <p:nvSpPr>
          <p:cNvPr id="330" name="TextBox 330"/>
          <p:cNvSpPr txBox="1"/>
          <p:nvPr/>
        </p:nvSpPr>
        <p:spPr>
          <a:xfrm>
            <a:off x="5040000" y="993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31" name="TextBox 331"/>
          <p:cNvSpPr txBox="1"/>
          <p:nvPr/>
        </p:nvSpPr>
        <p:spPr>
          <a:xfrm>
            <a:off x="5472000" y="993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332" name="TextBox 332"/>
          <p:cNvSpPr txBox="1"/>
          <p:nvPr/>
        </p:nvSpPr>
        <p:spPr>
          <a:xfrm>
            <a:off x="6264000" y="993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33" name="TextBox 333"/>
          <p:cNvSpPr txBox="1"/>
          <p:nvPr/>
        </p:nvSpPr>
        <p:spPr>
          <a:xfrm>
            <a:off x="360000" y="1015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34" name="TextBox 334"/>
          <p:cNvSpPr txBox="1"/>
          <p:nvPr/>
        </p:nvSpPr>
        <p:spPr>
          <a:xfrm>
            <a:off x="720000" y="1015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20126194</a:t>
            </a:r>
          </a:p>
        </p:txBody>
      </p:sp>
      <p:sp>
        <p:nvSpPr>
          <p:cNvPr id="335" name="TextBox 335"/>
          <p:cNvSpPr txBox="1"/>
          <p:nvPr/>
        </p:nvSpPr>
        <p:spPr>
          <a:xfrm>
            <a:off x="1440000" y="1015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Minh</a:t>
            </a:r>
          </a:p>
        </p:txBody>
      </p:sp>
      <p:cxnSp>
        <p:nvCxnSpPr>
          <p:cNvPr id="335" name="Line 335"/>
          <p:cNvCxnSpPr/>
          <p:nvPr/>
        </p:nvCxnSpPr>
        <p:spPr>
          <a:xfrm>
            <a:off x="1440000" y="101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5" name="Line 335"/>
          <p:cNvCxnSpPr/>
          <p:nvPr/>
        </p:nvCxnSpPr>
        <p:spPr>
          <a:xfrm>
            <a:off x="1440000" y="101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5" name="Line 335"/>
          <p:cNvCxnSpPr/>
          <p:nvPr/>
        </p:nvCxnSpPr>
        <p:spPr>
          <a:xfrm>
            <a:off x="1440000" y="103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36" name="TextBox 336"/>
          <p:cNvSpPr txBox="1"/>
          <p:nvPr/>
        </p:nvSpPr>
        <p:spPr>
          <a:xfrm>
            <a:off x="2736000" y="1015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Chánh</a:t>
            </a:r>
          </a:p>
        </p:txBody>
      </p:sp>
      <p:cxnSp>
        <p:nvCxnSpPr>
          <p:cNvPr id="336" name="Line 336"/>
          <p:cNvCxnSpPr/>
          <p:nvPr/>
        </p:nvCxnSpPr>
        <p:spPr>
          <a:xfrm>
            <a:off x="3276000" y="101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6" name="Line 336"/>
          <p:cNvCxnSpPr/>
          <p:nvPr/>
        </p:nvCxnSpPr>
        <p:spPr>
          <a:xfrm>
            <a:off x="2736000" y="101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6" name="Line 336"/>
          <p:cNvCxnSpPr/>
          <p:nvPr/>
        </p:nvCxnSpPr>
        <p:spPr>
          <a:xfrm>
            <a:off x="2736000" y="103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37" name="TextBox 337"/>
          <p:cNvSpPr txBox="1"/>
          <p:nvPr/>
        </p:nvSpPr>
        <p:spPr>
          <a:xfrm>
            <a:off x="3276000" y="1015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19/11/2002</a:t>
            </a:r>
          </a:p>
        </p:txBody>
      </p:sp>
      <p:sp>
        <p:nvSpPr>
          <p:cNvPr id="338" name="TextBox 338"/>
          <p:cNvSpPr txBox="1"/>
          <p:nvPr/>
        </p:nvSpPr>
        <p:spPr>
          <a:xfrm>
            <a:off x="4104000" y="101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339" name="TextBox 339"/>
          <p:cNvSpPr txBox="1"/>
          <p:nvPr/>
        </p:nvSpPr>
        <p:spPr>
          <a:xfrm>
            <a:off x="4536000" y="1015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3.25</a:t>
            </a:r>
          </a:p>
        </p:txBody>
      </p:sp>
      <p:sp>
        <p:nvSpPr>
          <p:cNvPr id="340" name="TextBox 340"/>
          <p:cNvSpPr txBox="1"/>
          <p:nvPr/>
        </p:nvSpPr>
        <p:spPr>
          <a:xfrm>
            <a:off x="5040000" y="101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41" name="TextBox 341"/>
          <p:cNvSpPr txBox="1"/>
          <p:nvPr/>
        </p:nvSpPr>
        <p:spPr>
          <a:xfrm>
            <a:off x="5472000" y="1015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42" name="TextBox 342"/>
          <p:cNvSpPr txBox="1"/>
          <p:nvPr/>
        </p:nvSpPr>
        <p:spPr>
          <a:xfrm>
            <a:off x="6264000" y="1015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0000" y="2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STT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20000" y="2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Mã SV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40000" y="216000"/>
            <a:ext cx="183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 và tên SV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276000" y="2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 sinh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104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Phái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536000" y="2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ĐTB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40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5472000" y="2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Xếp loại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64000" y="2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 vào sổ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60000" y="43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20000" y="43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20126330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40000" y="43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Phạm Song</a:t>
            </a:r>
          </a:p>
        </p:txBody>
      </p:sp>
      <p:cxnSp>
        <p:nvCxnSpPr>
          <p:cNvPr id="13" name="Line 13"/>
          <p:cNvCxnSpPr/>
          <p:nvPr/>
        </p:nvCxnSpPr>
        <p:spPr>
          <a:xfrm>
            <a:off x="1440000" y="4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" name="Line 13"/>
          <p:cNvCxnSpPr/>
          <p:nvPr/>
        </p:nvCxnSpPr>
        <p:spPr>
          <a:xfrm>
            <a:off x="1440000" y="43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" name="Line 13"/>
          <p:cNvCxnSpPr/>
          <p:nvPr/>
        </p:nvCxnSpPr>
        <p:spPr>
          <a:xfrm>
            <a:off x="1440000" y="6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" name="TextBox 14"/>
          <p:cNvSpPr txBox="1"/>
          <p:nvPr/>
        </p:nvSpPr>
        <p:spPr>
          <a:xfrm>
            <a:off x="2736000" y="43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</a:p>
        </p:txBody>
      </p:sp>
      <p:cxnSp>
        <p:nvCxnSpPr>
          <p:cNvPr id="14" name="Line 14"/>
          <p:cNvCxnSpPr/>
          <p:nvPr/>
        </p:nvCxnSpPr>
        <p:spPr>
          <a:xfrm>
            <a:off x="3276000" y="43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2736000" y="43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2736000" y="6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" name="TextBox 15"/>
          <p:cNvSpPr txBox="1"/>
          <p:nvPr/>
        </p:nvSpPr>
        <p:spPr>
          <a:xfrm>
            <a:off x="3276000" y="43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25/04/2002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4104000" y="4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536000" y="43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2.81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040000" y="43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472000" y="43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264000" y="43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360000" y="64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20000" y="64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20126405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440000" y="64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Huỳnh Thị Thanh</a:t>
            </a:r>
          </a:p>
        </p:txBody>
      </p:sp>
      <p:cxnSp>
        <p:nvCxnSpPr>
          <p:cNvPr id="23" name="Line 23"/>
          <p:cNvCxnSpPr/>
          <p:nvPr/>
        </p:nvCxnSpPr>
        <p:spPr>
          <a:xfrm>
            <a:off x="1440000" y="64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" name="Line 23"/>
          <p:cNvCxnSpPr/>
          <p:nvPr/>
        </p:nvCxnSpPr>
        <p:spPr>
          <a:xfrm>
            <a:off x="1440000" y="64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" name="Line 23"/>
          <p:cNvCxnSpPr/>
          <p:nvPr/>
        </p:nvCxnSpPr>
        <p:spPr>
          <a:xfrm>
            <a:off x="1440000" y="86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" name="TextBox 24"/>
          <p:cNvSpPr txBox="1"/>
          <p:nvPr/>
        </p:nvSpPr>
        <p:spPr>
          <a:xfrm>
            <a:off x="2736000" y="64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Tuyền</a:t>
            </a:r>
          </a:p>
        </p:txBody>
      </p:sp>
      <p:cxnSp>
        <p:nvCxnSpPr>
          <p:cNvPr id="24" name="Line 24"/>
          <p:cNvCxnSpPr/>
          <p:nvPr/>
        </p:nvCxnSpPr>
        <p:spPr>
          <a:xfrm>
            <a:off x="3276000" y="64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" name="Line 24"/>
          <p:cNvCxnSpPr/>
          <p:nvPr/>
        </p:nvCxnSpPr>
        <p:spPr>
          <a:xfrm>
            <a:off x="2736000" y="64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" name="Line 24"/>
          <p:cNvCxnSpPr/>
          <p:nvPr/>
        </p:nvCxnSpPr>
        <p:spPr>
          <a:xfrm>
            <a:off x="2736000" y="86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" name="TextBox 25"/>
          <p:cNvSpPr txBox="1"/>
          <p:nvPr/>
        </p:nvSpPr>
        <p:spPr>
          <a:xfrm>
            <a:off x="3276000" y="64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12/06/2002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4104000" y="64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536000" y="64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3.42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5040000" y="64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472000" y="64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6264000" y="64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360000" y="86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720000" y="86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20126302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1440000" y="86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Trúc</a:t>
            </a:r>
          </a:p>
        </p:txBody>
      </p:sp>
      <p:cxnSp>
        <p:nvCxnSpPr>
          <p:cNvPr id="33" name="Line 33"/>
          <p:cNvCxnSpPr/>
          <p:nvPr/>
        </p:nvCxnSpPr>
        <p:spPr>
          <a:xfrm>
            <a:off x="1440000" y="86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" name="Line 33"/>
          <p:cNvCxnSpPr/>
          <p:nvPr/>
        </p:nvCxnSpPr>
        <p:spPr>
          <a:xfrm>
            <a:off x="1440000" y="86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" name="Line 33"/>
          <p:cNvCxnSpPr/>
          <p:nvPr/>
        </p:nvCxnSpPr>
        <p:spPr>
          <a:xfrm>
            <a:off x="1440000" y="108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4" name="TextBox 34"/>
          <p:cNvSpPr txBox="1"/>
          <p:nvPr/>
        </p:nvSpPr>
        <p:spPr>
          <a:xfrm>
            <a:off x="2736000" y="86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</a:t>
            </a:r>
          </a:p>
        </p:txBody>
      </p:sp>
      <p:cxnSp>
        <p:nvCxnSpPr>
          <p:cNvPr id="34" name="Line 34"/>
          <p:cNvCxnSpPr/>
          <p:nvPr/>
        </p:nvCxnSpPr>
        <p:spPr>
          <a:xfrm>
            <a:off x="3276000" y="86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4" name="Line 34"/>
          <p:cNvCxnSpPr/>
          <p:nvPr/>
        </p:nvCxnSpPr>
        <p:spPr>
          <a:xfrm>
            <a:off x="2736000" y="86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4" name="Line 34"/>
          <p:cNvCxnSpPr/>
          <p:nvPr/>
        </p:nvCxnSpPr>
        <p:spPr>
          <a:xfrm>
            <a:off x="2736000" y="108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5" name="TextBox 35"/>
          <p:cNvSpPr txBox="1"/>
          <p:nvPr/>
        </p:nvSpPr>
        <p:spPr>
          <a:xfrm>
            <a:off x="3276000" y="86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07/01/2002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4104000" y="86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4536000" y="86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3.25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5040000" y="86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5472000" y="86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6264000" y="86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360000" y="108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720000" y="108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20126338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440000" y="108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Đình</a:t>
            </a:r>
          </a:p>
        </p:txBody>
      </p:sp>
      <p:cxnSp>
        <p:nvCxnSpPr>
          <p:cNvPr id="43" name="Line 43"/>
          <p:cNvCxnSpPr/>
          <p:nvPr/>
        </p:nvCxnSpPr>
        <p:spPr>
          <a:xfrm>
            <a:off x="1440000" y="10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3" name="Line 43"/>
          <p:cNvCxnSpPr/>
          <p:nvPr/>
        </p:nvCxnSpPr>
        <p:spPr>
          <a:xfrm>
            <a:off x="1440000" y="108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3" name="Line 43"/>
          <p:cNvCxnSpPr/>
          <p:nvPr/>
        </p:nvCxnSpPr>
        <p:spPr>
          <a:xfrm>
            <a:off x="1440000" y="12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4" name="TextBox 44"/>
          <p:cNvSpPr txBox="1"/>
          <p:nvPr/>
        </p:nvSpPr>
        <p:spPr>
          <a:xfrm>
            <a:off x="2736000" y="108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</a:p>
        </p:txBody>
      </p:sp>
      <p:cxnSp>
        <p:nvCxnSpPr>
          <p:cNvPr id="44" name="Line 44"/>
          <p:cNvCxnSpPr/>
          <p:nvPr/>
        </p:nvCxnSpPr>
        <p:spPr>
          <a:xfrm>
            <a:off x="3276000" y="10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4" name="Line 44"/>
          <p:cNvCxnSpPr/>
          <p:nvPr/>
        </p:nvCxnSpPr>
        <p:spPr>
          <a:xfrm>
            <a:off x="2736000" y="108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4" name="Line 44"/>
          <p:cNvCxnSpPr/>
          <p:nvPr/>
        </p:nvCxnSpPr>
        <p:spPr>
          <a:xfrm>
            <a:off x="2736000" y="12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5" name="TextBox 45"/>
          <p:cNvSpPr txBox="1"/>
          <p:nvPr/>
        </p:nvSpPr>
        <p:spPr>
          <a:xfrm>
            <a:off x="3276000" y="108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11/12/2002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4104000" y="10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4536000" y="108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3.14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5040000" y="10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472000" y="108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6264000" y="108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360000" y="129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720000" y="129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20126191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440000" y="129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Quốc</a:t>
            </a:r>
          </a:p>
        </p:txBody>
      </p:sp>
      <p:cxnSp>
        <p:nvCxnSpPr>
          <p:cNvPr id="53" name="Line 53"/>
          <p:cNvCxnSpPr/>
          <p:nvPr/>
        </p:nvCxnSpPr>
        <p:spPr>
          <a:xfrm>
            <a:off x="1440000" y="12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3" name="Line 53"/>
          <p:cNvCxnSpPr/>
          <p:nvPr/>
        </p:nvCxnSpPr>
        <p:spPr>
          <a:xfrm>
            <a:off x="1440000" y="12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3" name="Line 53"/>
          <p:cNvCxnSpPr/>
          <p:nvPr/>
        </p:nvCxnSpPr>
        <p:spPr>
          <a:xfrm>
            <a:off x="1440000" y="15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4" name="TextBox 54"/>
          <p:cNvSpPr txBox="1"/>
          <p:nvPr/>
        </p:nvSpPr>
        <p:spPr>
          <a:xfrm>
            <a:off x="2736000" y="129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</a:p>
        </p:txBody>
      </p:sp>
      <p:cxnSp>
        <p:nvCxnSpPr>
          <p:cNvPr id="54" name="Line 54"/>
          <p:cNvCxnSpPr/>
          <p:nvPr/>
        </p:nvCxnSpPr>
        <p:spPr>
          <a:xfrm>
            <a:off x="3276000" y="12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4" name="Line 54"/>
          <p:cNvCxnSpPr/>
          <p:nvPr/>
        </p:nvCxnSpPr>
        <p:spPr>
          <a:xfrm>
            <a:off x="2736000" y="12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4" name="Line 54"/>
          <p:cNvCxnSpPr/>
          <p:nvPr/>
        </p:nvCxnSpPr>
        <p:spPr>
          <a:xfrm>
            <a:off x="2736000" y="15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5" name="TextBox 55"/>
          <p:cNvSpPr txBox="1"/>
          <p:nvPr/>
        </p:nvSpPr>
        <p:spPr>
          <a:xfrm>
            <a:off x="3276000" y="129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26/02/2002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4104000" y="12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4536000" y="129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3.45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5040000" y="12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5472000" y="129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6264000" y="129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360000" y="151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720000" y="151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20126195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1440000" y="151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Bảo</a:t>
            </a:r>
          </a:p>
        </p:txBody>
      </p:sp>
      <p:cxnSp>
        <p:nvCxnSpPr>
          <p:cNvPr id="63" name="Line 63"/>
          <p:cNvCxnSpPr/>
          <p:nvPr/>
        </p:nvCxnSpPr>
        <p:spPr>
          <a:xfrm>
            <a:off x="1440000" y="15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3" name="Line 63"/>
          <p:cNvCxnSpPr/>
          <p:nvPr/>
        </p:nvCxnSpPr>
        <p:spPr>
          <a:xfrm>
            <a:off x="1440000" y="15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3" name="Line 63"/>
          <p:cNvCxnSpPr/>
          <p:nvPr/>
        </p:nvCxnSpPr>
        <p:spPr>
          <a:xfrm>
            <a:off x="1440000" y="17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4" name="TextBox 64"/>
          <p:cNvSpPr txBox="1"/>
          <p:nvPr/>
        </p:nvSpPr>
        <p:spPr>
          <a:xfrm>
            <a:off x="2736000" y="151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</a:t>
            </a:r>
          </a:p>
        </p:txBody>
      </p:sp>
      <p:cxnSp>
        <p:nvCxnSpPr>
          <p:cNvPr id="64" name="Line 64"/>
          <p:cNvCxnSpPr/>
          <p:nvPr/>
        </p:nvCxnSpPr>
        <p:spPr>
          <a:xfrm>
            <a:off x="3276000" y="15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4" name="Line 64"/>
          <p:cNvCxnSpPr/>
          <p:nvPr/>
        </p:nvCxnSpPr>
        <p:spPr>
          <a:xfrm>
            <a:off x="2736000" y="15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4" name="Line 64"/>
          <p:cNvCxnSpPr/>
          <p:nvPr/>
        </p:nvCxnSpPr>
        <p:spPr>
          <a:xfrm>
            <a:off x="2736000" y="17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5" name="TextBox 65"/>
          <p:cNvSpPr txBox="1"/>
          <p:nvPr/>
        </p:nvSpPr>
        <p:spPr>
          <a:xfrm>
            <a:off x="3276000" y="151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01/02/2002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4104000" y="15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4536000" y="151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3.37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5040000" y="15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5472000" y="151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264000" y="151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360000" y="172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720000" y="172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20126349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1440000" y="172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Chí</a:t>
            </a:r>
          </a:p>
        </p:txBody>
      </p:sp>
      <p:cxnSp>
        <p:nvCxnSpPr>
          <p:cNvPr id="73" name="Line 73"/>
          <p:cNvCxnSpPr/>
          <p:nvPr/>
        </p:nvCxnSpPr>
        <p:spPr>
          <a:xfrm>
            <a:off x="1440000" y="17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3" name="Line 73"/>
          <p:cNvCxnSpPr/>
          <p:nvPr/>
        </p:nvCxnSpPr>
        <p:spPr>
          <a:xfrm>
            <a:off x="1440000" y="17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3" name="Line 73"/>
          <p:cNvCxnSpPr/>
          <p:nvPr/>
        </p:nvCxnSpPr>
        <p:spPr>
          <a:xfrm>
            <a:off x="1440000" y="19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4" name="TextBox 74"/>
          <p:cNvSpPr txBox="1"/>
          <p:nvPr/>
        </p:nvSpPr>
        <p:spPr>
          <a:xfrm>
            <a:off x="2736000" y="172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</a:p>
        </p:txBody>
      </p:sp>
      <p:cxnSp>
        <p:nvCxnSpPr>
          <p:cNvPr id="74" name="Line 74"/>
          <p:cNvCxnSpPr/>
          <p:nvPr/>
        </p:nvCxnSpPr>
        <p:spPr>
          <a:xfrm>
            <a:off x="3276000" y="17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4" name="Line 74"/>
          <p:cNvCxnSpPr/>
          <p:nvPr/>
        </p:nvCxnSpPr>
        <p:spPr>
          <a:xfrm>
            <a:off x="2736000" y="17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4" name="Line 74"/>
          <p:cNvCxnSpPr/>
          <p:nvPr/>
        </p:nvCxnSpPr>
        <p:spPr>
          <a:xfrm>
            <a:off x="2736000" y="19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5" name="TextBox 75"/>
          <p:cNvSpPr txBox="1"/>
          <p:nvPr/>
        </p:nvSpPr>
        <p:spPr>
          <a:xfrm>
            <a:off x="3276000" y="172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19/01/2002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4104000" y="17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77" name="TextBox 77"/>
          <p:cNvSpPr txBox="1"/>
          <p:nvPr/>
        </p:nvSpPr>
        <p:spPr>
          <a:xfrm>
            <a:off x="4536000" y="172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3.03</a:t>
            </a:r>
          </a:p>
        </p:txBody>
      </p:sp>
      <p:sp>
        <p:nvSpPr>
          <p:cNvPr id="78" name="TextBox 78"/>
          <p:cNvSpPr txBox="1"/>
          <p:nvPr/>
        </p:nvSpPr>
        <p:spPr>
          <a:xfrm>
            <a:off x="5040000" y="17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5472000" y="172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6264000" y="172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360000" y="194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DH20SHC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360000" y="219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720000" y="219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20126253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1440000" y="219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Mai</a:t>
            </a:r>
          </a:p>
        </p:txBody>
      </p:sp>
      <p:cxnSp>
        <p:nvCxnSpPr>
          <p:cNvPr id="84" name="Line 84"/>
          <p:cNvCxnSpPr/>
          <p:nvPr/>
        </p:nvCxnSpPr>
        <p:spPr>
          <a:xfrm>
            <a:off x="1440000" y="21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4" name="Line 84"/>
          <p:cNvCxnSpPr/>
          <p:nvPr/>
        </p:nvCxnSpPr>
        <p:spPr>
          <a:xfrm>
            <a:off x="1440000" y="21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4" name="Line 84"/>
          <p:cNvCxnSpPr/>
          <p:nvPr/>
        </p:nvCxnSpPr>
        <p:spPr>
          <a:xfrm>
            <a:off x="1440000" y="24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5" name="TextBox 85"/>
          <p:cNvSpPr txBox="1"/>
          <p:nvPr/>
        </p:nvSpPr>
        <p:spPr>
          <a:xfrm>
            <a:off x="2736000" y="219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</a:p>
        </p:txBody>
      </p:sp>
      <p:cxnSp>
        <p:nvCxnSpPr>
          <p:cNvPr id="85" name="Line 85"/>
          <p:cNvCxnSpPr/>
          <p:nvPr/>
        </p:nvCxnSpPr>
        <p:spPr>
          <a:xfrm>
            <a:off x="3276000" y="21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5" name="Line 85"/>
          <p:cNvCxnSpPr/>
          <p:nvPr/>
        </p:nvCxnSpPr>
        <p:spPr>
          <a:xfrm>
            <a:off x="2736000" y="21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5" name="Line 85"/>
          <p:cNvCxnSpPr/>
          <p:nvPr/>
        </p:nvCxnSpPr>
        <p:spPr>
          <a:xfrm>
            <a:off x="2736000" y="24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6" name="TextBox 86"/>
          <p:cNvSpPr txBox="1"/>
          <p:nvPr/>
        </p:nvSpPr>
        <p:spPr>
          <a:xfrm>
            <a:off x="3276000" y="219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14/10/2002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4104000" y="21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88" name="TextBox 88"/>
          <p:cNvSpPr txBox="1"/>
          <p:nvPr/>
        </p:nvSpPr>
        <p:spPr>
          <a:xfrm>
            <a:off x="4536000" y="219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2.82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5040000" y="21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5472000" y="219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6264000" y="219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360000" y="241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720000" y="241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20126274</a:t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1440000" y="241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Trương Tú</a:t>
            </a:r>
          </a:p>
        </p:txBody>
      </p:sp>
      <p:cxnSp>
        <p:nvCxnSpPr>
          <p:cNvPr id="94" name="Line 94"/>
          <p:cNvCxnSpPr/>
          <p:nvPr/>
        </p:nvCxnSpPr>
        <p:spPr>
          <a:xfrm>
            <a:off x="1440000" y="24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4" name="Line 94"/>
          <p:cNvCxnSpPr/>
          <p:nvPr/>
        </p:nvCxnSpPr>
        <p:spPr>
          <a:xfrm>
            <a:off x="1440000" y="24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4" name="Line 94"/>
          <p:cNvCxnSpPr/>
          <p:nvPr/>
        </p:nvCxnSpPr>
        <p:spPr>
          <a:xfrm>
            <a:off x="1440000" y="26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5" name="TextBox 95"/>
          <p:cNvSpPr txBox="1"/>
          <p:nvPr/>
        </p:nvSpPr>
        <p:spPr>
          <a:xfrm>
            <a:off x="2736000" y="241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Kiệt</a:t>
            </a:r>
          </a:p>
        </p:txBody>
      </p:sp>
      <p:cxnSp>
        <p:nvCxnSpPr>
          <p:cNvPr id="95" name="Line 95"/>
          <p:cNvCxnSpPr/>
          <p:nvPr/>
        </p:nvCxnSpPr>
        <p:spPr>
          <a:xfrm>
            <a:off x="3276000" y="24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5" name="Line 95"/>
          <p:cNvCxnSpPr/>
          <p:nvPr/>
        </p:nvCxnSpPr>
        <p:spPr>
          <a:xfrm>
            <a:off x="2736000" y="24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5" name="Line 95"/>
          <p:cNvCxnSpPr/>
          <p:nvPr/>
        </p:nvCxnSpPr>
        <p:spPr>
          <a:xfrm>
            <a:off x="2736000" y="26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6" name="TextBox 96"/>
          <p:cNvSpPr txBox="1"/>
          <p:nvPr/>
        </p:nvSpPr>
        <p:spPr>
          <a:xfrm>
            <a:off x="3276000" y="241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05/01/2002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4104000" y="24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536000" y="241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3.30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5040000" y="24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5472000" y="241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6264000" y="241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360000" y="262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DH20SHD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360000" y="288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720000" y="288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20126368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440000" y="288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Huỳnh Thị Minh</a:t>
            </a:r>
          </a:p>
        </p:txBody>
      </p:sp>
      <p:cxnSp>
        <p:nvCxnSpPr>
          <p:cNvPr id="105" name="Line 105"/>
          <p:cNvCxnSpPr/>
          <p:nvPr/>
        </p:nvCxnSpPr>
        <p:spPr>
          <a:xfrm>
            <a:off x="1440000" y="28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5" name="Line 105"/>
          <p:cNvCxnSpPr/>
          <p:nvPr/>
        </p:nvCxnSpPr>
        <p:spPr>
          <a:xfrm>
            <a:off x="1440000" y="288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5" name="Line 105"/>
          <p:cNvCxnSpPr/>
          <p:nvPr/>
        </p:nvCxnSpPr>
        <p:spPr>
          <a:xfrm>
            <a:off x="1440000" y="30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6" name="TextBox 106"/>
          <p:cNvSpPr txBox="1"/>
          <p:nvPr/>
        </p:nvSpPr>
        <p:spPr>
          <a:xfrm>
            <a:off x="2736000" y="288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</a:p>
        </p:txBody>
      </p:sp>
      <p:cxnSp>
        <p:nvCxnSpPr>
          <p:cNvPr id="106" name="Line 106"/>
          <p:cNvCxnSpPr/>
          <p:nvPr/>
        </p:nvCxnSpPr>
        <p:spPr>
          <a:xfrm>
            <a:off x="3276000" y="28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6" name="Line 106"/>
          <p:cNvCxnSpPr/>
          <p:nvPr/>
        </p:nvCxnSpPr>
        <p:spPr>
          <a:xfrm>
            <a:off x="2736000" y="288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6" name="Line 106"/>
          <p:cNvCxnSpPr/>
          <p:nvPr/>
        </p:nvCxnSpPr>
        <p:spPr>
          <a:xfrm>
            <a:off x="2736000" y="30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7" name="TextBox 107"/>
          <p:cNvSpPr txBox="1"/>
          <p:nvPr/>
        </p:nvSpPr>
        <p:spPr>
          <a:xfrm>
            <a:off x="3276000" y="288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09/09/2002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4104000" y="28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4536000" y="288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3.07</a:t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5040000" y="28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5472000" y="288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6264000" y="288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360000" y="309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720000" y="309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20126280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1440000" y="309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</a:t>
            </a:r>
          </a:p>
        </p:txBody>
      </p:sp>
      <p:cxnSp>
        <p:nvCxnSpPr>
          <p:cNvPr id="115" name="Line 115"/>
          <p:cNvCxnSpPr/>
          <p:nvPr/>
        </p:nvCxnSpPr>
        <p:spPr>
          <a:xfrm>
            <a:off x="1440000" y="30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5" name="Line 115"/>
          <p:cNvCxnSpPr/>
          <p:nvPr/>
        </p:nvCxnSpPr>
        <p:spPr>
          <a:xfrm>
            <a:off x="1440000" y="30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5" name="Line 115"/>
          <p:cNvCxnSpPr/>
          <p:nvPr/>
        </p:nvCxnSpPr>
        <p:spPr>
          <a:xfrm>
            <a:off x="1440000" y="33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6" name="TextBox 116"/>
          <p:cNvSpPr txBox="1"/>
          <p:nvPr/>
        </p:nvSpPr>
        <p:spPr>
          <a:xfrm>
            <a:off x="2736000" y="309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</a:p>
        </p:txBody>
      </p:sp>
      <p:cxnSp>
        <p:nvCxnSpPr>
          <p:cNvPr id="116" name="Line 116"/>
          <p:cNvCxnSpPr/>
          <p:nvPr/>
        </p:nvCxnSpPr>
        <p:spPr>
          <a:xfrm>
            <a:off x="3276000" y="30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6" name="Line 116"/>
          <p:cNvCxnSpPr/>
          <p:nvPr/>
        </p:nvCxnSpPr>
        <p:spPr>
          <a:xfrm>
            <a:off x="2736000" y="30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6" name="Line 116"/>
          <p:cNvCxnSpPr/>
          <p:nvPr/>
        </p:nvCxnSpPr>
        <p:spPr>
          <a:xfrm>
            <a:off x="2736000" y="33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17" name="TextBox 117"/>
          <p:cNvSpPr txBox="1"/>
          <p:nvPr/>
        </p:nvSpPr>
        <p:spPr>
          <a:xfrm>
            <a:off x="3276000" y="309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10/06/2002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4104000" y="30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4536000" y="309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3.28</a:t>
            </a:r>
          </a:p>
        </p:txBody>
      </p:sp>
      <p:sp>
        <p:nvSpPr>
          <p:cNvPr id="120" name="TextBox 120"/>
          <p:cNvSpPr txBox="1"/>
          <p:nvPr/>
        </p:nvSpPr>
        <p:spPr>
          <a:xfrm>
            <a:off x="5040000" y="30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21" name="TextBox 121"/>
          <p:cNvSpPr txBox="1"/>
          <p:nvPr/>
        </p:nvSpPr>
        <p:spPr>
          <a:xfrm>
            <a:off x="5472000" y="309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6264000" y="309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360000" y="331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24" name="TextBox 124"/>
          <p:cNvSpPr txBox="1"/>
          <p:nvPr/>
        </p:nvSpPr>
        <p:spPr>
          <a:xfrm>
            <a:off x="720000" y="331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20126362</a:t>
            </a:r>
          </a:p>
        </p:txBody>
      </p:sp>
      <p:sp>
        <p:nvSpPr>
          <p:cNvPr id="125" name="TextBox 125"/>
          <p:cNvSpPr txBox="1"/>
          <p:nvPr/>
        </p:nvSpPr>
        <p:spPr>
          <a:xfrm>
            <a:off x="1440000" y="331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Võ Thị Phương</a:t>
            </a:r>
          </a:p>
        </p:txBody>
      </p:sp>
      <p:cxnSp>
        <p:nvCxnSpPr>
          <p:cNvPr id="125" name="Line 125"/>
          <p:cNvCxnSpPr/>
          <p:nvPr/>
        </p:nvCxnSpPr>
        <p:spPr>
          <a:xfrm>
            <a:off x="1440000" y="33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5" name="Line 125"/>
          <p:cNvCxnSpPr/>
          <p:nvPr/>
        </p:nvCxnSpPr>
        <p:spPr>
          <a:xfrm>
            <a:off x="1440000" y="33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5" name="Line 125"/>
          <p:cNvCxnSpPr/>
          <p:nvPr/>
        </p:nvCxnSpPr>
        <p:spPr>
          <a:xfrm>
            <a:off x="1440000" y="35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6" name="TextBox 126"/>
          <p:cNvSpPr txBox="1"/>
          <p:nvPr/>
        </p:nvSpPr>
        <p:spPr>
          <a:xfrm>
            <a:off x="2736000" y="331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</a:p>
        </p:txBody>
      </p:sp>
      <p:cxnSp>
        <p:nvCxnSpPr>
          <p:cNvPr id="126" name="Line 126"/>
          <p:cNvCxnSpPr/>
          <p:nvPr/>
        </p:nvCxnSpPr>
        <p:spPr>
          <a:xfrm>
            <a:off x="3276000" y="33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6" name="Line 126"/>
          <p:cNvCxnSpPr/>
          <p:nvPr/>
        </p:nvCxnSpPr>
        <p:spPr>
          <a:xfrm>
            <a:off x="2736000" y="33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6" name="Line 126"/>
          <p:cNvCxnSpPr/>
          <p:nvPr/>
        </p:nvCxnSpPr>
        <p:spPr>
          <a:xfrm>
            <a:off x="2736000" y="35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7" name="TextBox 127"/>
          <p:cNvSpPr txBox="1"/>
          <p:nvPr/>
        </p:nvSpPr>
        <p:spPr>
          <a:xfrm>
            <a:off x="3276000" y="331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06/11/2002</a:t>
            </a:r>
          </a:p>
        </p:txBody>
      </p:sp>
      <p:sp>
        <p:nvSpPr>
          <p:cNvPr id="128" name="TextBox 128"/>
          <p:cNvSpPr txBox="1"/>
          <p:nvPr/>
        </p:nvSpPr>
        <p:spPr>
          <a:xfrm>
            <a:off x="4104000" y="33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4536000" y="331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3.10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5040000" y="33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31" name="TextBox 131"/>
          <p:cNvSpPr txBox="1"/>
          <p:nvPr/>
        </p:nvSpPr>
        <p:spPr>
          <a:xfrm>
            <a:off x="5472000" y="331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6264000" y="331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360000" y="352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720000" y="352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20126096</a:t>
            </a:r>
          </a:p>
        </p:txBody>
      </p:sp>
      <p:sp>
        <p:nvSpPr>
          <p:cNvPr id="135" name="TextBox 135"/>
          <p:cNvSpPr txBox="1"/>
          <p:nvPr/>
        </p:nvSpPr>
        <p:spPr>
          <a:xfrm>
            <a:off x="1440000" y="352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Bé</a:t>
            </a:r>
          </a:p>
        </p:txBody>
      </p:sp>
      <p:cxnSp>
        <p:nvCxnSpPr>
          <p:cNvPr id="135" name="Line 135"/>
          <p:cNvCxnSpPr/>
          <p:nvPr/>
        </p:nvCxnSpPr>
        <p:spPr>
          <a:xfrm>
            <a:off x="1440000" y="35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5" name="Line 135"/>
          <p:cNvCxnSpPr/>
          <p:nvPr/>
        </p:nvCxnSpPr>
        <p:spPr>
          <a:xfrm>
            <a:off x="1440000" y="35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5" name="Line 135"/>
          <p:cNvCxnSpPr/>
          <p:nvPr/>
        </p:nvCxnSpPr>
        <p:spPr>
          <a:xfrm>
            <a:off x="1440000" y="37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6" name="TextBox 136"/>
          <p:cNvSpPr txBox="1"/>
          <p:nvPr/>
        </p:nvSpPr>
        <p:spPr>
          <a:xfrm>
            <a:off x="2736000" y="352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</a:p>
        </p:txBody>
      </p:sp>
      <p:cxnSp>
        <p:nvCxnSpPr>
          <p:cNvPr id="136" name="Line 136"/>
          <p:cNvCxnSpPr/>
          <p:nvPr/>
        </p:nvCxnSpPr>
        <p:spPr>
          <a:xfrm>
            <a:off x="3276000" y="352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6" name="Line 136"/>
          <p:cNvCxnSpPr/>
          <p:nvPr/>
        </p:nvCxnSpPr>
        <p:spPr>
          <a:xfrm>
            <a:off x="2736000" y="35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6" name="Line 136"/>
          <p:cNvCxnSpPr/>
          <p:nvPr/>
        </p:nvCxnSpPr>
        <p:spPr>
          <a:xfrm>
            <a:off x="2736000" y="37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7" name="TextBox 137"/>
          <p:cNvSpPr txBox="1"/>
          <p:nvPr/>
        </p:nvSpPr>
        <p:spPr>
          <a:xfrm>
            <a:off x="3276000" y="352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31/10/2002</a:t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4104000" y="35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4536000" y="352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3.13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5040000" y="352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41" name="TextBox 141"/>
          <p:cNvSpPr txBox="1"/>
          <p:nvPr/>
        </p:nvSpPr>
        <p:spPr>
          <a:xfrm>
            <a:off x="5472000" y="352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42" name="TextBox 142"/>
          <p:cNvSpPr txBox="1"/>
          <p:nvPr/>
        </p:nvSpPr>
        <p:spPr>
          <a:xfrm>
            <a:off x="6264000" y="352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360000" y="374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720000" y="374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20126097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1440000" y="374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Minh</a:t>
            </a:r>
          </a:p>
        </p:txBody>
      </p:sp>
      <p:cxnSp>
        <p:nvCxnSpPr>
          <p:cNvPr id="145" name="Line 145"/>
          <p:cNvCxnSpPr/>
          <p:nvPr/>
        </p:nvCxnSpPr>
        <p:spPr>
          <a:xfrm>
            <a:off x="1440000" y="37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5" name="Line 145"/>
          <p:cNvCxnSpPr/>
          <p:nvPr/>
        </p:nvCxnSpPr>
        <p:spPr>
          <a:xfrm>
            <a:off x="1440000" y="37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5" name="Line 145"/>
          <p:cNvCxnSpPr/>
          <p:nvPr/>
        </p:nvCxnSpPr>
        <p:spPr>
          <a:xfrm>
            <a:off x="1440000" y="396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6" name="TextBox 146"/>
          <p:cNvSpPr txBox="1"/>
          <p:nvPr/>
        </p:nvSpPr>
        <p:spPr>
          <a:xfrm>
            <a:off x="2736000" y="374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</a:p>
        </p:txBody>
      </p:sp>
      <p:cxnSp>
        <p:nvCxnSpPr>
          <p:cNvPr id="146" name="Line 146"/>
          <p:cNvCxnSpPr/>
          <p:nvPr/>
        </p:nvCxnSpPr>
        <p:spPr>
          <a:xfrm>
            <a:off x="3276000" y="37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6" name="Line 146"/>
          <p:cNvCxnSpPr/>
          <p:nvPr/>
        </p:nvCxnSpPr>
        <p:spPr>
          <a:xfrm>
            <a:off x="2736000" y="37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6" name="Line 146"/>
          <p:cNvCxnSpPr/>
          <p:nvPr/>
        </p:nvCxnSpPr>
        <p:spPr>
          <a:xfrm>
            <a:off x="2736000" y="396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7" name="TextBox 147"/>
          <p:cNvSpPr txBox="1"/>
          <p:nvPr/>
        </p:nvSpPr>
        <p:spPr>
          <a:xfrm>
            <a:off x="3276000" y="374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24/06/2002</a:t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4104000" y="37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4536000" y="374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3.30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5040000" y="37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51" name="TextBox 151"/>
          <p:cNvSpPr txBox="1"/>
          <p:nvPr/>
        </p:nvSpPr>
        <p:spPr>
          <a:xfrm>
            <a:off x="5472000" y="374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52" name="TextBox 152"/>
          <p:cNvSpPr txBox="1"/>
          <p:nvPr/>
        </p:nvSpPr>
        <p:spPr>
          <a:xfrm>
            <a:off x="6264000" y="374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360000" y="396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54" name="TextBox 154"/>
          <p:cNvSpPr txBox="1"/>
          <p:nvPr/>
        </p:nvSpPr>
        <p:spPr>
          <a:xfrm>
            <a:off x="720000" y="396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20126309</a:t>
            </a:r>
          </a:p>
        </p:txBody>
      </p:sp>
      <p:sp>
        <p:nvSpPr>
          <p:cNvPr id="155" name="TextBox 155"/>
          <p:cNvSpPr txBox="1"/>
          <p:nvPr/>
        </p:nvSpPr>
        <p:spPr>
          <a:xfrm>
            <a:off x="1440000" y="396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Tiết Thị Diễm</a:t>
            </a:r>
          </a:p>
        </p:txBody>
      </p:sp>
      <p:cxnSp>
        <p:nvCxnSpPr>
          <p:cNvPr id="155" name="Line 155"/>
          <p:cNvCxnSpPr/>
          <p:nvPr/>
        </p:nvCxnSpPr>
        <p:spPr>
          <a:xfrm>
            <a:off x="1440000" y="396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5" name="Line 155"/>
          <p:cNvCxnSpPr/>
          <p:nvPr/>
        </p:nvCxnSpPr>
        <p:spPr>
          <a:xfrm>
            <a:off x="1440000" y="396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5" name="Line 155"/>
          <p:cNvCxnSpPr/>
          <p:nvPr/>
        </p:nvCxnSpPr>
        <p:spPr>
          <a:xfrm>
            <a:off x="1440000" y="417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6" name="TextBox 156"/>
          <p:cNvSpPr txBox="1"/>
          <p:nvPr/>
        </p:nvSpPr>
        <p:spPr>
          <a:xfrm>
            <a:off x="2736000" y="396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My</a:t>
            </a:r>
          </a:p>
        </p:txBody>
      </p:sp>
      <p:cxnSp>
        <p:nvCxnSpPr>
          <p:cNvPr id="156" name="Line 156"/>
          <p:cNvCxnSpPr/>
          <p:nvPr/>
        </p:nvCxnSpPr>
        <p:spPr>
          <a:xfrm>
            <a:off x="3276000" y="396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6" name="Line 156"/>
          <p:cNvCxnSpPr/>
          <p:nvPr/>
        </p:nvCxnSpPr>
        <p:spPr>
          <a:xfrm>
            <a:off x="2736000" y="396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6" name="Line 156"/>
          <p:cNvCxnSpPr/>
          <p:nvPr/>
        </p:nvCxnSpPr>
        <p:spPr>
          <a:xfrm>
            <a:off x="2736000" y="417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7" name="TextBox 157"/>
          <p:cNvSpPr txBox="1"/>
          <p:nvPr/>
        </p:nvSpPr>
        <p:spPr>
          <a:xfrm>
            <a:off x="3276000" y="396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20/02/2002</a:t>
            </a:r>
          </a:p>
        </p:txBody>
      </p:sp>
      <p:sp>
        <p:nvSpPr>
          <p:cNvPr id="158" name="TextBox 158"/>
          <p:cNvSpPr txBox="1"/>
          <p:nvPr/>
        </p:nvSpPr>
        <p:spPr>
          <a:xfrm>
            <a:off x="4104000" y="396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59" name="TextBox 159"/>
          <p:cNvSpPr txBox="1"/>
          <p:nvPr/>
        </p:nvSpPr>
        <p:spPr>
          <a:xfrm>
            <a:off x="4536000" y="396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3.28</a:t>
            </a:r>
          </a:p>
        </p:txBody>
      </p:sp>
      <p:sp>
        <p:nvSpPr>
          <p:cNvPr id="160" name="TextBox 160"/>
          <p:cNvSpPr txBox="1"/>
          <p:nvPr/>
        </p:nvSpPr>
        <p:spPr>
          <a:xfrm>
            <a:off x="5040000" y="396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61" name="TextBox 161"/>
          <p:cNvSpPr txBox="1"/>
          <p:nvPr/>
        </p:nvSpPr>
        <p:spPr>
          <a:xfrm>
            <a:off x="5472000" y="396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62" name="TextBox 162"/>
          <p:cNvSpPr txBox="1"/>
          <p:nvPr/>
        </p:nvSpPr>
        <p:spPr>
          <a:xfrm>
            <a:off x="6264000" y="396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63" name="TextBox 163"/>
          <p:cNvSpPr txBox="1"/>
          <p:nvPr/>
        </p:nvSpPr>
        <p:spPr>
          <a:xfrm>
            <a:off x="360000" y="417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64" name="TextBox 164"/>
          <p:cNvSpPr txBox="1"/>
          <p:nvPr/>
        </p:nvSpPr>
        <p:spPr>
          <a:xfrm>
            <a:off x="720000" y="417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20126378</a:t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1440000" y="417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Kiều</a:t>
            </a:r>
          </a:p>
        </p:txBody>
      </p:sp>
      <p:cxnSp>
        <p:nvCxnSpPr>
          <p:cNvPr id="165" name="Line 165"/>
          <p:cNvCxnSpPr/>
          <p:nvPr/>
        </p:nvCxnSpPr>
        <p:spPr>
          <a:xfrm>
            <a:off x="1440000" y="417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5" name="Line 165"/>
          <p:cNvCxnSpPr/>
          <p:nvPr/>
        </p:nvCxnSpPr>
        <p:spPr>
          <a:xfrm>
            <a:off x="1440000" y="417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5" name="Line 165"/>
          <p:cNvCxnSpPr/>
          <p:nvPr/>
        </p:nvCxnSpPr>
        <p:spPr>
          <a:xfrm>
            <a:off x="1440000" y="439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6" name="TextBox 166"/>
          <p:cNvSpPr txBox="1"/>
          <p:nvPr/>
        </p:nvSpPr>
        <p:spPr>
          <a:xfrm>
            <a:off x="2736000" y="417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</a:p>
        </p:txBody>
      </p:sp>
      <p:cxnSp>
        <p:nvCxnSpPr>
          <p:cNvPr id="166" name="Line 166"/>
          <p:cNvCxnSpPr/>
          <p:nvPr/>
        </p:nvCxnSpPr>
        <p:spPr>
          <a:xfrm>
            <a:off x="3276000" y="417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6" name="Line 166"/>
          <p:cNvCxnSpPr/>
          <p:nvPr/>
        </p:nvCxnSpPr>
        <p:spPr>
          <a:xfrm>
            <a:off x="2736000" y="417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6" name="Line 166"/>
          <p:cNvCxnSpPr/>
          <p:nvPr/>
        </p:nvCxnSpPr>
        <p:spPr>
          <a:xfrm>
            <a:off x="2736000" y="439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7" name="TextBox 167"/>
          <p:cNvSpPr txBox="1"/>
          <p:nvPr/>
        </p:nvSpPr>
        <p:spPr>
          <a:xfrm>
            <a:off x="3276000" y="417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27/11/2002</a:t>
            </a:r>
          </a:p>
        </p:txBody>
      </p:sp>
      <p:sp>
        <p:nvSpPr>
          <p:cNvPr id="168" name="TextBox 168"/>
          <p:cNvSpPr txBox="1"/>
          <p:nvPr/>
        </p:nvSpPr>
        <p:spPr>
          <a:xfrm>
            <a:off x="4104000" y="417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69" name="TextBox 169"/>
          <p:cNvSpPr txBox="1"/>
          <p:nvPr/>
        </p:nvSpPr>
        <p:spPr>
          <a:xfrm>
            <a:off x="4536000" y="417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3.28</a:t>
            </a:r>
          </a:p>
        </p:txBody>
      </p:sp>
      <p:sp>
        <p:nvSpPr>
          <p:cNvPr id="170" name="TextBox 170"/>
          <p:cNvSpPr txBox="1"/>
          <p:nvPr/>
        </p:nvSpPr>
        <p:spPr>
          <a:xfrm>
            <a:off x="5040000" y="417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71" name="TextBox 171"/>
          <p:cNvSpPr txBox="1"/>
          <p:nvPr/>
        </p:nvSpPr>
        <p:spPr>
          <a:xfrm>
            <a:off x="5472000" y="417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72" name="TextBox 172"/>
          <p:cNvSpPr txBox="1"/>
          <p:nvPr/>
        </p:nvSpPr>
        <p:spPr>
          <a:xfrm>
            <a:off x="6264000" y="417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73" name="TextBox 173"/>
          <p:cNvSpPr txBox="1"/>
          <p:nvPr/>
        </p:nvSpPr>
        <p:spPr>
          <a:xfrm>
            <a:off x="360000" y="4392000"/>
            <a:ext cx="360000" cy="30024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720000" y="4392000"/>
            <a:ext cx="720000" cy="30024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20126415</a:t>
            </a:r>
          </a:p>
        </p:txBody>
      </p:sp>
      <p:sp>
        <p:nvSpPr>
          <p:cNvPr id="175" name="TextBox 175"/>
          <p:cNvSpPr txBox="1"/>
          <p:nvPr/>
        </p:nvSpPr>
        <p:spPr>
          <a:xfrm>
            <a:off x="1440000" y="4392000"/>
            <a:ext cx="1296000" cy="30024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Hoàng Nguyễn Thị Thảo</a:t>
            </a:r>
          </a:p>
        </p:txBody>
      </p:sp>
      <p:cxnSp>
        <p:nvCxnSpPr>
          <p:cNvPr id="175" name="Line 175"/>
          <p:cNvCxnSpPr/>
          <p:nvPr/>
        </p:nvCxnSpPr>
        <p:spPr>
          <a:xfrm>
            <a:off x="1440000" y="4392000"/>
            <a:ext cx="0" cy="30024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5" name="Line 175"/>
          <p:cNvCxnSpPr/>
          <p:nvPr/>
        </p:nvCxnSpPr>
        <p:spPr>
          <a:xfrm>
            <a:off x="1440000" y="439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5" name="Line 175"/>
          <p:cNvCxnSpPr/>
          <p:nvPr/>
        </p:nvCxnSpPr>
        <p:spPr>
          <a:xfrm>
            <a:off x="1440000" y="4692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6" name="TextBox 176"/>
          <p:cNvSpPr txBox="1"/>
          <p:nvPr/>
        </p:nvSpPr>
        <p:spPr>
          <a:xfrm>
            <a:off x="2736000" y="4392000"/>
            <a:ext cx="540000" cy="30024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Vy</a:t>
            </a:r>
          </a:p>
        </p:txBody>
      </p:sp>
      <p:cxnSp>
        <p:nvCxnSpPr>
          <p:cNvPr id="176" name="Line 176"/>
          <p:cNvCxnSpPr/>
          <p:nvPr/>
        </p:nvCxnSpPr>
        <p:spPr>
          <a:xfrm>
            <a:off x="3276000" y="4392000"/>
            <a:ext cx="0" cy="30024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6" name="Line 176"/>
          <p:cNvCxnSpPr/>
          <p:nvPr/>
        </p:nvCxnSpPr>
        <p:spPr>
          <a:xfrm>
            <a:off x="2736000" y="439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6" name="Line 176"/>
          <p:cNvCxnSpPr/>
          <p:nvPr/>
        </p:nvCxnSpPr>
        <p:spPr>
          <a:xfrm>
            <a:off x="2736000" y="4692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7" name="TextBox 177"/>
          <p:cNvSpPr txBox="1"/>
          <p:nvPr/>
        </p:nvSpPr>
        <p:spPr>
          <a:xfrm>
            <a:off x="3276000" y="4392000"/>
            <a:ext cx="828000" cy="30024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20/06/2002</a:t>
            </a:r>
          </a:p>
        </p:txBody>
      </p:sp>
      <p:sp>
        <p:nvSpPr>
          <p:cNvPr id="178" name="TextBox 178"/>
          <p:cNvSpPr txBox="1"/>
          <p:nvPr/>
        </p:nvSpPr>
        <p:spPr>
          <a:xfrm>
            <a:off x="4104000" y="4392000"/>
            <a:ext cx="432000" cy="30024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79" name="TextBox 179"/>
          <p:cNvSpPr txBox="1"/>
          <p:nvPr/>
        </p:nvSpPr>
        <p:spPr>
          <a:xfrm>
            <a:off x="4536000" y="4392000"/>
            <a:ext cx="504000" cy="30024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3.18</a:t>
            </a:r>
          </a:p>
        </p:txBody>
      </p:sp>
      <p:sp>
        <p:nvSpPr>
          <p:cNvPr id="180" name="TextBox 180"/>
          <p:cNvSpPr txBox="1"/>
          <p:nvPr/>
        </p:nvSpPr>
        <p:spPr>
          <a:xfrm>
            <a:off x="5040000" y="4392000"/>
            <a:ext cx="432000" cy="30024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81" name="TextBox 181"/>
          <p:cNvSpPr txBox="1"/>
          <p:nvPr/>
        </p:nvSpPr>
        <p:spPr>
          <a:xfrm>
            <a:off x="5472000" y="4392000"/>
            <a:ext cx="792000" cy="30024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82" name="TextBox 182"/>
          <p:cNvSpPr txBox="1"/>
          <p:nvPr/>
        </p:nvSpPr>
        <p:spPr>
          <a:xfrm>
            <a:off x="6264000" y="4392000"/>
            <a:ext cx="756000" cy="30024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83" name="TextBox 183"/>
          <p:cNvSpPr txBox="1"/>
          <p:nvPr/>
        </p:nvSpPr>
        <p:spPr>
          <a:xfrm>
            <a:off x="360000" y="4692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" name="TextBox 184"/>
          <p:cNvSpPr txBox="1"/>
          <p:nvPr/>
        </p:nvSpPr>
        <p:spPr>
          <a:xfrm>
            <a:off x="720000" y="4692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20126347</a:t>
            </a:r>
          </a:p>
        </p:txBody>
      </p:sp>
      <p:sp>
        <p:nvSpPr>
          <p:cNvPr id="185" name="TextBox 185"/>
          <p:cNvSpPr txBox="1"/>
          <p:nvPr/>
        </p:nvSpPr>
        <p:spPr>
          <a:xfrm>
            <a:off x="1440000" y="4692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Tấn</a:t>
            </a:r>
          </a:p>
        </p:txBody>
      </p:sp>
      <p:cxnSp>
        <p:nvCxnSpPr>
          <p:cNvPr id="185" name="Line 185"/>
          <p:cNvCxnSpPr/>
          <p:nvPr/>
        </p:nvCxnSpPr>
        <p:spPr>
          <a:xfrm>
            <a:off x="1440000" y="4692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5" name="Line 185"/>
          <p:cNvCxnSpPr/>
          <p:nvPr/>
        </p:nvCxnSpPr>
        <p:spPr>
          <a:xfrm>
            <a:off x="1440000" y="4692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5" name="Line 185"/>
          <p:cNvCxnSpPr/>
          <p:nvPr/>
        </p:nvCxnSpPr>
        <p:spPr>
          <a:xfrm>
            <a:off x="1440000" y="4908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6" name="TextBox 186"/>
          <p:cNvSpPr txBox="1"/>
          <p:nvPr/>
        </p:nvSpPr>
        <p:spPr>
          <a:xfrm>
            <a:off x="2736000" y="4692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</a:p>
        </p:txBody>
      </p:sp>
      <p:cxnSp>
        <p:nvCxnSpPr>
          <p:cNvPr id="186" name="Line 186"/>
          <p:cNvCxnSpPr/>
          <p:nvPr/>
        </p:nvCxnSpPr>
        <p:spPr>
          <a:xfrm>
            <a:off x="3276000" y="4692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6" name="Line 186"/>
          <p:cNvCxnSpPr/>
          <p:nvPr/>
        </p:nvCxnSpPr>
        <p:spPr>
          <a:xfrm>
            <a:off x="2736000" y="4692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6" name="Line 186"/>
          <p:cNvCxnSpPr/>
          <p:nvPr/>
        </p:nvCxnSpPr>
        <p:spPr>
          <a:xfrm>
            <a:off x="2736000" y="4908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7" name="TextBox 187"/>
          <p:cNvSpPr txBox="1"/>
          <p:nvPr/>
        </p:nvSpPr>
        <p:spPr>
          <a:xfrm>
            <a:off x="3276000" y="4692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25/08/2002</a:t>
            </a:r>
          </a:p>
        </p:txBody>
      </p:sp>
      <p:sp>
        <p:nvSpPr>
          <p:cNvPr id="188" name="TextBox 188"/>
          <p:cNvSpPr txBox="1"/>
          <p:nvPr/>
        </p:nvSpPr>
        <p:spPr>
          <a:xfrm>
            <a:off x="4104000" y="4692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89" name="TextBox 189"/>
          <p:cNvSpPr txBox="1"/>
          <p:nvPr/>
        </p:nvSpPr>
        <p:spPr>
          <a:xfrm>
            <a:off x="4536000" y="4692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3.01</a:t>
            </a:r>
          </a:p>
        </p:txBody>
      </p:sp>
      <p:sp>
        <p:nvSpPr>
          <p:cNvPr id="190" name="TextBox 190"/>
          <p:cNvSpPr txBox="1"/>
          <p:nvPr/>
        </p:nvSpPr>
        <p:spPr>
          <a:xfrm>
            <a:off x="5040000" y="4692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91" name="TextBox 191"/>
          <p:cNvSpPr txBox="1"/>
          <p:nvPr/>
        </p:nvSpPr>
        <p:spPr>
          <a:xfrm>
            <a:off x="5472000" y="4692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92" name="TextBox 192"/>
          <p:cNvSpPr txBox="1"/>
          <p:nvPr/>
        </p:nvSpPr>
        <p:spPr>
          <a:xfrm>
            <a:off x="6264000" y="4692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93" name="TextBox 193"/>
          <p:cNvSpPr txBox="1"/>
          <p:nvPr/>
        </p:nvSpPr>
        <p:spPr>
          <a:xfrm>
            <a:off x="360000" y="4908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94" name="TextBox 194"/>
          <p:cNvSpPr txBox="1"/>
          <p:nvPr/>
        </p:nvSpPr>
        <p:spPr>
          <a:xfrm>
            <a:off x="720000" y="4908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20126391</a:t>
            </a:r>
          </a:p>
        </p:txBody>
      </p:sp>
      <p:sp>
        <p:nvSpPr>
          <p:cNvPr id="195" name="TextBox 195"/>
          <p:cNvSpPr txBox="1"/>
          <p:nvPr/>
        </p:nvSpPr>
        <p:spPr>
          <a:xfrm>
            <a:off x="1440000" y="4908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Nguyễn Băng</a:t>
            </a:r>
          </a:p>
        </p:txBody>
      </p:sp>
      <p:cxnSp>
        <p:nvCxnSpPr>
          <p:cNvPr id="195" name="Line 195"/>
          <p:cNvCxnSpPr/>
          <p:nvPr/>
        </p:nvCxnSpPr>
        <p:spPr>
          <a:xfrm>
            <a:off x="1440000" y="4908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5" name="Line 195"/>
          <p:cNvCxnSpPr/>
          <p:nvPr/>
        </p:nvCxnSpPr>
        <p:spPr>
          <a:xfrm>
            <a:off x="1440000" y="4908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5" name="Line 195"/>
          <p:cNvCxnSpPr/>
          <p:nvPr/>
        </p:nvCxnSpPr>
        <p:spPr>
          <a:xfrm>
            <a:off x="1440000" y="5124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6" name="TextBox 196"/>
          <p:cNvSpPr txBox="1"/>
          <p:nvPr/>
        </p:nvSpPr>
        <p:spPr>
          <a:xfrm>
            <a:off x="2736000" y="4908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Trinh</a:t>
            </a:r>
          </a:p>
        </p:txBody>
      </p:sp>
      <p:cxnSp>
        <p:nvCxnSpPr>
          <p:cNvPr id="196" name="Line 196"/>
          <p:cNvCxnSpPr/>
          <p:nvPr/>
        </p:nvCxnSpPr>
        <p:spPr>
          <a:xfrm>
            <a:off x="3276000" y="4908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6" name="Line 196"/>
          <p:cNvCxnSpPr/>
          <p:nvPr/>
        </p:nvCxnSpPr>
        <p:spPr>
          <a:xfrm>
            <a:off x="2736000" y="4908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6" name="Line 196"/>
          <p:cNvCxnSpPr/>
          <p:nvPr/>
        </p:nvCxnSpPr>
        <p:spPr>
          <a:xfrm>
            <a:off x="2736000" y="5124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7" name="TextBox 197"/>
          <p:cNvSpPr txBox="1"/>
          <p:nvPr/>
        </p:nvSpPr>
        <p:spPr>
          <a:xfrm>
            <a:off x="3276000" y="4908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10/04/2002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4104000" y="4908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99" name="TextBox 199"/>
          <p:cNvSpPr txBox="1"/>
          <p:nvPr/>
        </p:nvSpPr>
        <p:spPr>
          <a:xfrm>
            <a:off x="4536000" y="4908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3.36</a:t>
            </a:r>
          </a:p>
        </p:txBody>
      </p:sp>
      <p:sp>
        <p:nvSpPr>
          <p:cNvPr id="200" name="TextBox 200"/>
          <p:cNvSpPr txBox="1"/>
          <p:nvPr/>
        </p:nvSpPr>
        <p:spPr>
          <a:xfrm>
            <a:off x="5040000" y="4908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01" name="TextBox 201"/>
          <p:cNvSpPr txBox="1"/>
          <p:nvPr/>
        </p:nvSpPr>
        <p:spPr>
          <a:xfrm>
            <a:off x="5472000" y="4908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02" name="TextBox 202"/>
          <p:cNvSpPr txBox="1"/>
          <p:nvPr/>
        </p:nvSpPr>
        <p:spPr>
          <a:xfrm>
            <a:off x="6264000" y="4908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03" name="TextBox 203"/>
          <p:cNvSpPr txBox="1"/>
          <p:nvPr/>
        </p:nvSpPr>
        <p:spPr>
          <a:xfrm>
            <a:off x="360000" y="5124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204" name="TextBox 204"/>
          <p:cNvSpPr txBox="1"/>
          <p:nvPr/>
        </p:nvSpPr>
        <p:spPr>
          <a:xfrm>
            <a:off x="720000" y="5124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20126333</a:t>
            </a:r>
          </a:p>
        </p:txBody>
      </p:sp>
      <p:sp>
        <p:nvSpPr>
          <p:cNvPr id="205" name="TextBox 205"/>
          <p:cNvSpPr txBox="1"/>
          <p:nvPr/>
        </p:nvSpPr>
        <p:spPr>
          <a:xfrm>
            <a:off x="1440000" y="5124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Hồng</a:t>
            </a:r>
          </a:p>
        </p:txBody>
      </p:sp>
      <p:cxnSp>
        <p:nvCxnSpPr>
          <p:cNvPr id="205" name="Line 205"/>
          <p:cNvCxnSpPr/>
          <p:nvPr/>
        </p:nvCxnSpPr>
        <p:spPr>
          <a:xfrm>
            <a:off x="1440000" y="512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5" name="Line 205"/>
          <p:cNvCxnSpPr/>
          <p:nvPr/>
        </p:nvCxnSpPr>
        <p:spPr>
          <a:xfrm>
            <a:off x="1440000" y="5124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5" name="Line 205"/>
          <p:cNvCxnSpPr/>
          <p:nvPr/>
        </p:nvCxnSpPr>
        <p:spPr>
          <a:xfrm>
            <a:off x="1440000" y="5340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6" name="TextBox 206"/>
          <p:cNvSpPr txBox="1"/>
          <p:nvPr/>
        </p:nvSpPr>
        <p:spPr>
          <a:xfrm>
            <a:off x="2736000" y="5124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Nhung</a:t>
            </a:r>
          </a:p>
        </p:txBody>
      </p:sp>
      <p:cxnSp>
        <p:nvCxnSpPr>
          <p:cNvPr id="206" name="Line 206"/>
          <p:cNvCxnSpPr/>
          <p:nvPr/>
        </p:nvCxnSpPr>
        <p:spPr>
          <a:xfrm>
            <a:off x="3276000" y="512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6" name="Line 206"/>
          <p:cNvCxnSpPr/>
          <p:nvPr/>
        </p:nvCxnSpPr>
        <p:spPr>
          <a:xfrm>
            <a:off x="2736000" y="5124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6" name="Line 206"/>
          <p:cNvCxnSpPr/>
          <p:nvPr/>
        </p:nvCxnSpPr>
        <p:spPr>
          <a:xfrm>
            <a:off x="2736000" y="5340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7" name="TextBox 207"/>
          <p:cNvSpPr txBox="1"/>
          <p:nvPr/>
        </p:nvSpPr>
        <p:spPr>
          <a:xfrm>
            <a:off x="3276000" y="5124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09/11/2002</a:t>
            </a:r>
          </a:p>
        </p:txBody>
      </p:sp>
      <p:sp>
        <p:nvSpPr>
          <p:cNvPr id="208" name="TextBox 208"/>
          <p:cNvSpPr txBox="1"/>
          <p:nvPr/>
        </p:nvSpPr>
        <p:spPr>
          <a:xfrm>
            <a:off x="4104000" y="512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09" name="TextBox 209"/>
          <p:cNvSpPr txBox="1"/>
          <p:nvPr/>
        </p:nvSpPr>
        <p:spPr>
          <a:xfrm>
            <a:off x="4536000" y="5124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3.33</a:t>
            </a:r>
          </a:p>
        </p:txBody>
      </p:sp>
      <p:sp>
        <p:nvSpPr>
          <p:cNvPr id="210" name="TextBox 210"/>
          <p:cNvSpPr txBox="1"/>
          <p:nvPr/>
        </p:nvSpPr>
        <p:spPr>
          <a:xfrm>
            <a:off x="5040000" y="512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11" name="TextBox 211"/>
          <p:cNvSpPr txBox="1"/>
          <p:nvPr/>
        </p:nvSpPr>
        <p:spPr>
          <a:xfrm>
            <a:off x="5472000" y="5124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12" name="TextBox 212"/>
          <p:cNvSpPr txBox="1"/>
          <p:nvPr/>
        </p:nvSpPr>
        <p:spPr>
          <a:xfrm>
            <a:off x="6264000" y="5124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13" name="TextBox 213"/>
          <p:cNvSpPr txBox="1"/>
          <p:nvPr/>
        </p:nvSpPr>
        <p:spPr>
          <a:xfrm>
            <a:off x="360000" y="5340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214" name="TextBox 214"/>
          <p:cNvSpPr txBox="1"/>
          <p:nvPr/>
        </p:nvSpPr>
        <p:spPr>
          <a:xfrm>
            <a:off x="720000" y="5340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20126259</a:t>
            </a:r>
          </a:p>
        </p:txBody>
      </p:sp>
      <p:sp>
        <p:nvSpPr>
          <p:cNvPr id="215" name="TextBox 215"/>
          <p:cNvSpPr txBox="1"/>
          <p:nvPr/>
        </p:nvSpPr>
        <p:spPr>
          <a:xfrm>
            <a:off x="1440000" y="5340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Hoàng</a:t>
            </a:r>
          </a:p>
        </p:txBody>
      </p:sp>
      <p:cxnSp>
        <p:nvCxnSpPr>
          <p:cNvPr id="215" name="Line 215"/>
          <p:cNvCxnSpPr/>
          <p:nvPr/>
        </p:nvCxnSpPr>
        <p:spPr>
          <a:xfrm>
            <a:off x="1440000" y="5340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5" name="Line 215"/>
          <p:cNvCxnSpPr/>
          <p:nvPr/>
        </p:nvCxnSpPr>
        <p:spPr>
          <a:xfrm>
            <a:off x="1440000" y="5340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5" name="Line 215"/>
          <p:cNvCxnSpPr/>
          <p:nvPr/>
        </p:nvCxnSpPr>
        <p:spPr>
          <a:xfrm>
            <a:off x="1440000" y="5556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6" name="TextBox 216"/>
          <p:cNvSpPr txBox="1"/>
          <p:nvPr/>
        </p:nvSpPr>
        <p:spPr>
          <a:xfrm>
            <a:off x="2736000" y="5340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</a:p>
        </p:txBody>
      </p:sp>
      <p:cxnSp>
        <p:nvCxnSpPr>
          <p:cNvPr id="216" name="Line 216"/>
          <p:cNvCxnSpPr/>
          <p:nvPr/>
        </p:nvCxnSpPr>
        <p:spPr>
          <a:xfrm>
            <a:off x="3276000" y="5340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6" name="Line 216"/>
          <p:cNvCxnSpPr/>
          <p:nvPr/>
        </p:nvCxnSpPr>
        <p:spPr>
          <a:xfrm>
            <a:off x="2736000" y="5340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6" name="Line 216"/>
          <p:cNvCxnSpPr/>
          <p:nvPr/>
        </p:nvCxnSpPr>
        <p:spPr>
          <a:xfrm>
            <a:off x="2736000" y="5556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7" name="TextBox 217"/>
          <p:cNvSpPr txBox="1"/>
          <p:nvPr/>
        </p:nvSpPr>
        <p:spPr>
          <a:xfrm>
            <a:off x="3276000" y="5340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15/09/2002</a:t>
            </a:r>
          </a:p>
        </p:txBody>
      </p:sp>
      <p:sp>
        <p:nvSpPr>
          <p:cNvPr id="218" name="TextBox 218"/>
          <p:cNvSpPr txBox="1"/>
          <p:nvPr/>
        </p:nvSpPr>
        <p:spPr>
          <a:xfrm>
            <a:off x="4104000" y="5340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19" name="TextBox 219"/>
          <p:cNvSpPr txBox="1"/>
          <p:nvPr/>
        </p:nvSpPr>
        <p:spPr>
          <a:xfrm>
            <a:off x="4536000" y="5340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2.93</a:t>
            </a:r>
          </a:p>
        </p:txBody>
      </p:sp>
      <p:sp>
        <p:nvSpPr>
          <p:cNvPr id="220" name="TextBox 220"/>
          <p:cNvSpPr txBox="1"/>
          <p:nvPr/>
        </p:nvSpPr>
        <p:spPr>
          <a:xfrm>
            <a:off x="5040000" y="5340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21" name="TextBox 221"/>
          <p:cNvSpPr txBox="1"/>
          <p:nvPr/>
        </p:nvSpPr>
        <p:spPr>
          <a:xfrm>
            <a:off x="5472000" y="5340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22" name="TextBox 222"/>
          <p:cNvSpPr txBox="1"/>
          <p:nvPr/>
        </p:nvSpPr>
        <p:spPr>
          <a:xfrm>
            <a:off x="6264000" y="5340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23" name="TextBox 223"/>
          <p:cNvSpPr txBox="1"/>
          <p:nvPr/>
        </p:nvSpPr>
        <p:spPr>
          <a:xfrm>
            <a:off x="360000" y="555624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DH20SM</a:t>
            </a:r>
          </a:p>
        </p:txBody>
      </p:sp>
      <p:sp>
        <p:nvSpPr>
          <p:cNvPr id="224" name="TextBox 224"/>
          <p:cNvSpPr txBox="1"/>
          <p:nvPr/>
        </p:nvSpPr>
        <p:spPr>
          <a:xfrm>
            <a:off x="360000" y="5808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5" name="TextBox 225"/>
          <p:cNvSpPr txBox="1"/>
          <p:nvPr/>
        </p:nvSpPr>
        <p:spPr>
          <a:xfrm>
            <a:off x="720000" y="5808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20126245</a:t>
            </a:r>
          </a:p>
        </p:txBody>
      </p:sp>
      <p:sp>
        <p:nvSpPr>
          <p:cNvPr id="226" name="TextBox 226"/>
          <p:cNvSpPr txBox="1"/>
          <p:nvPr/>
        </p:nvSpPr>
        <p:spPr>
          <a:xfrm>
            <a:off x="1440000" y="5808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Đặng Thế</a:t>
            </a:r>
          </a:p>
        </p:txBody>
      </p:sp>
      <p:cxnSp>
        <p:nvCxnSpPr>
          <p:cNvPr id="226" name="Line 226"/>
          <p:cNvCxnSpPr/>
          <p:nvPr/>
        </p:nvCxnSpPr>
        <p:spPr>
          <a:xfrm>
            <a:off x="1440000" y="5808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6" name="Line 226"/>
          <p:cNvCxnSpPr/>
          <p:nvPr/>
        </p:nvCxnSpPr>
        <p:spPr>
          <a:xfrm>
            <a:off x="1440000" y="5808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6" name="Line 226"/>
          <p:cNvCxnSpPr/>
          <p:nvPr/>
        </p:nvCxnSpPr>
        <p:spPr>
          <a:xfrm>
            <a:off x="1440000" y="6024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7" name="TextBox 227"/>
          <p:cNvSpPr txBox="1"/>
          <p:nvPr/>
        </p:nvSpPr>
        <p:spPr>
          <a:xfrm>
            <a:off x="2736000" y="5808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Hiển</a:t>
            </a:r>
          </a:p>
        </p:txBody>
      </p:sp>
      <p:cxnSp>
        <p:nvCxnSpPr>
          <p:cNvPr id="227" name="Line 227"/>
          <p:cNvCxnSpPr/>
          <p:nvPr/>
        </p:nvCxnSpPr>
        <p:spPr>
          <a:xfrm>
            <a:off x="3276000" y="5808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7" name="Line 227"/>
          <p:cNvCxnSpPr/>
          <p:nvPr/>
        </p:nvCxnSpPr>
        <p:spPr>
          <a:xfrm>
            <a:off x="2736000" y="5808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7" name="Line 227"/>
          <p:cNvCxnSpPr/>
          <p:nvPr/>
        </p:nvCxnSpPr>
        <p:spPr>
          <a:xfrm>
            <a:off x="2736000" y="6024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8" name="TextBox 228"/>
          <p:cNvSpPr txBox="1"/>
          <p:nvPr/>
        </p:nvSpPr>
        <p:spPr>
          <a:xfrm>
            <a:off x="3276000" y="5808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19/10/2002</a:t>
            </a:r>
          </a:p>
        </p:txBody>
      </p:sp>
      <p:sp>
        <p:nvSpPr>
          <p:cNvPr id="229" name="TextBox 229"/>
          <p:cNvSpPr txBox="1"/>
          <p:nvPr/>
        </p:nvSpPr>
        <p:spPr>
          <a:xfrm>
            <a:off x="4104000" y="5808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30" name="TextBox 230"/>
          <p:cNvSpPr txBox="1"/>
          <p:nvPr/>
        </p:nvSpPr>
        <p:spPr>
          <a:xfrm>
            <a:off x="4536000" y="5808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3.41</a:t>
            </a:r>
          </a:p>
        </p:txBody>
      </p:sp>
      <p:sp>
        <p:nvSpPr>
          <p:cNvPr id="231" name="TextBox 231"/>
          <p:cNvSpPr txBox="1"/>
          <p:nvPr/>
        </p:nvSpPr>
        <p:spPr>
          <a:xfrm>
            <a:off x="5040000" y="5808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32" name="TextBox 232"/>
          <p:cNvSpPr txBox="1"/>
          <p:nvPr/>
        </p:nvSpPr>
        <p:spPr>
          <a:xfrm>
            <a:off x="5472000" y="5808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33" name="TextBox 233"/>
          <p:cNvSpPr txBox="1"/>
          <p:nvPr/>
        </p:nvSpPr>
        <p:spPr>
          <a:xfrm>
            <a:off x="6264000" y="5808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34" name="TextBox 234"/>
          <p:cNvSpPr txBox="1"/>
          <p:nvPr/>
        </p:nvSpPr>
        <p:spPr>
          <a:xfrm>
            <a:off x="360000" y="6024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5" name="TextBox 235"/>
          <p:cNvSpPr txBox="1"/>
          <p:nvPr/>
        </p:nvSpPr>
        <p:spPr>
          <a:xfrm>
            <a:off x="720000" y="6024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20126205</a:t>
            </a:r>
          </a:p>
        </p:txBody>
      </p:sp>
      <p:sp>
        <p:nvSpPr>
          <p:cNvPr id="236" name="TextBox 236"/>
          <p:cNvSpPr txBox="1"/>
          <p:nvPr/>
        </p:nvSpPr>
        <p:spPr>
          <a:xfrm>
            <a:off x="1440000" y="6024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Châu Thị Hồng</a:t>
            </a:r>
          </a:p>
        </p:txBody>
      </p:sp>
      <p:cxnSp>
        <p:nvCxnSpPr>
          <p:cNvPr id="236" name="Line 236"/>
          <p:cNvCxnSpPr/>
          <p:nvPr/>
        </p:nvCxnSpPr>
        <p:spPr>
          <a:xfrm>
            <a:off x="1440000" y="602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6" name="Line 236"/>
          <p:cNvCxnSpPr/>
          <p:nvPr/>
        </p:nvCxnSpPr>
        <p:spPr>
          <a:xfrm>
            <a:off x="1440000" y="6024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6" name="Line 236"/>
          <p:cNvCxnSpPr/>
          <p:nvPr/>
        </p:nvCxnSpPr>
        <p:spPr>
          <a:xfrm>
            <a:off x="1440000" y="6240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7" name="TextBox 237"/>
          <p:cNvSpPr txBox="1"/>
          <p:nvPr/>
        </p:nvSpPr>
        <p:spPr>
          <a:xfrm>
            <a:off x="2736000" y="6024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</a:p>
        </p:txBody>
      </p:sp>
      <p:cxnSp>
        <p:nvCxnSpPr>
          <p:cNvPr id="237" name="Line 237"/>
          <p:cNvCxnSpPr/>
          <p:nvPr/>
        </p:nvCxnSpPr>
        <p:spPr>
          <a:xfrm>
            <a:off x="3276000" y="602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7" name="Line 237"/>
          <p:cNvCxnSpPr/>
          <p:nvPr/>
        </p:nvCxnSpPr>
        <p:spPr>
          <a:xfrm>
            <a:off x="2736000" y="6024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7" name="Line 237"/>
          <p:cNvCxnSpPr/>
          <p:nvPr/>
        </p:nvCxnSpPr>
        <p:spPr>
          <a:xfrm>
            <a:off x="2736000" y="6240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8" name="TextBox 238"/>
          <p:cNvSpPr txBox="1"/>
          <p:nvPr/>
        </p:nvSpPr>
        <p:spPr>
          <a:xfrm>
            <a:off x="3276000" y="6024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21/02/2002</a:t>
            </a:r>
          </a:p>
        </p:txBody>
      </p:sp>
      <p:sp>
        <p:nvSpPr>
          <p:cNvPr id="239" name="TextBox 239"/>
          <p:cNvSpPr txBox="1"/>
          <p:nvPr/>
        </p:nvSpPr>
        <p:spPr>
          <a:xfrm>
            <a:off x="4104000" y="602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40" name="TextBox 240"/>
          <p:cNvSpPr txBox="1"/>
          <p:nvPr/>
        </p:nvSpPr>
        <p:spPr>
          <a:xfrm>
            <a:off x="4536000" y="6024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3.53</a:t>
            </a:r>
          </a:p>
        </p:txBody>
      </p:sp>
      <p:sp>
        <p:nvSpPr>
          <p:cNvPr id="241" name="TextBox 241"/>
          <p:cNvSpPr txBox="1"/>
          <p:nvPr/>
        </p:nvSpPr>
        <p:spPr>
          <a:xfrm>
            <a:off x="5040000" y="602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42" name="TextBox 242"/>
          <p:cNvSpPr txBox="1"/>
          <p:nvPr/>
        </p:nvSpPr>
        <p:spPr>
          <a:xfrm>
            <a:off x="5472000" y="6024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43" name="TextBox 243"/>
          <p:cNvSpPr txBox="1"/>
          <p:nvPr/>
        </p:nvSpPr>
        <p:spPr>
          <a:xfrm>
            <a:off x="6264000" y="6024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44" name="TextBox 244"/>
          <p:cNvSpPr txBox="1"/>
          <p:nvPr/>
        </p:nvSpPr>
        <p:spPr>
          <a:xfrm>
            <a:off x="360000" y="6240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45" name="TextBox 245"/>
          <p:cNvSpPr txBox="1"/>
          <p:nvPr/>
        </p:nvSpPr>
        <p:spPr>
          <a:xfrm>
            <a:off x="720000" y="6240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20126351</a:t>
            </a:r>
          </a:p>
        </p:txBody>
      </p:sp>
      <p:sp>
        <p:nvSpPr>
          <p:cNvPr id="246" name="TextBox 246"/>
          <p:cNvSpPr txBox="1"/>
          <p:nvPr/>
        </p:nvSpPr>
        <p:spPr>
          <a:xfrm>
            <a:off x="1440000" y="6240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Ngô Nhật</a:t>
            </a:r>
          </a:p>
        </p:txBody>
      </p:sp>
      <p:cxnSp>
        <p:nvCxnSpPr>
          <p:cNvPr id="246" name="Line 246"/>
          <p:cNvCxnSpPr/>
          <p:nvPr/>
        </p:nvCxnSpPr>
        <p:spPr>
          <a:xfrm>
            <a:off x="1440000" y="6240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6" name="Line 246"/>
          <p:cNvCxnSpPr/>
          <p:nvPr/>
        </p:nvCxnSpPr>
        <p:spPr>
          <a:xfrm>
            <a:off x="1440000" y="6240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6" name="Line 246"/>
          <p:cNvCxnSpPr/>
          <p:nvPr/>
        </p:nvCxnSpPr>
        <p:spPr>
          <a:xfrm>
            <a:off x="1440000" y="6456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7" name="TextBox 247"/>
          <p:cNvSpPr txBox="1"/>
          <p:nvPr/>
        </p:nvSpPr>
        <p:spPr>
          <a:xfrm>
            <a:off x="2736000" y="6240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</a:p>
        </p:txBody>
      </p:sp>
      <p:cxnSp>
        <p:nvCxnSpPr>
          <p:cNvPr id="247" name="Line 247"/>
          <p:cNvCxnSpPr/>
          <p:nvPr/>
        </p:nvCxnSpPr>
        <p:spPr>
          <a:xfrm>
            <a:off x="3276000" y="6240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7" name="Line 247"/>
          <p:cNvCxnSpPr/>
          <p:nvPr/>
        </p:nvCxnSpPr>
        <p:spPr>
          <a:xfrm>
            <a:off x="2736000" y="6240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7" name="Line 247"/>
          <p:cNvCxnSpPr/>
          <p:nvPr/>
        </p:nvCxnSpPr>
        <p:spPr>
          <a:xfrm>
            <a:off x="2736000" y="6456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8" name="TextBox 248"/>
          <p:cNvSpPr txBox="1"/>
          <p:nvPr/>
        </p:nvSpPr>
        <p:spPr>
          <a:xfrm>
            <a:off x="3276000" y="6240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07/07/2002</a:t>
            </a:r>
          </a:p>
        </p:txBody>
      </p:sp>
      <p:sp>
        <p:nvSpPr>
          <p:cNvPr id="249" name="TextBox 249"/>
          <p:cNvSpPr txBox="1"/>
          <p:nvPr/>
        </p:nvSpPr>
        <p:spPr>
          <a:xfrm>
            <a:off x="4104000" y="6240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50" name="TextBox 250"/>
          <p:cNvSpPr txBox="1"/>
          <p:nvPr/>
        </p:nvSpPr>
        <p:spPr>
          <a:xfrm>
            <a:off x="4536000" y="6240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3.52</a:t>
            </a:r>
          </a:p>
        </p:txBody>
      </p:sp>
      <p:sp>
        <p:nvSpPr>
          <p:cNvPr id="251" name="TextBox 251"/>
          <p:cNvSpPr txBox="1"/>
          <p:nvPr/>
        </p:nvSpPr>
        <p:spPr>
          <a:xfrm>
            <a:off x="5040000" y="6240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52" name="TextBox 252"/>
          <p:cNvSpPr txBox="1"/>
          <p:nvPr/>
        </p:nvSpPr>
        <p:spPr>
          <a:xfrm>
            <a:off x="5472000" y="6240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53" name="TextBox 253"/>
          <p:cNvSpPr txBox="1"/>
          <p:nvPr/>
        </p:nvSpPr>
        <p:spPr>
          <a:xfrm>
            <a:off x="6264000" y="6240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54" name="TextBox 254"/>
          <p:cNvSpPr txBox="1"/>
          <p:nvPr/>
        </p:nvSpPr>
        <p:spPr>
          <a:xfrm>
            <a:off x="360000" y="6456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55" name="TextBox 255"/>
          <p:cNvSpPr txBox="1"/>
          <p:nvPr/>
        </p:nvSpPr>
        <p:spPr>
          <a:xfrm>
            <a:off x="720000" y="6456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20126420</a:t>
            </a:r>
          </a:p>
        </p:txBody>
      </p:sp>
      <p:sp>
        <p:nvSpPr>
          <p:cNvPr id="256" name="TextBox 256"/>
          <p:cNvSpPr txBox="1"/>
          <p:nvPr/>
        </p:nvSpPr>
        <p:spPr>
          <a:xfrm>
            <a:off x="1440000" y="6456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Phan Hồ Như</a:t>
            </a:r>
          </a:p>
        </p:txBody>
      </p:sp>
      <p:cxnSp>
        <p:nvCxnSpPr>
          <p:cNvPr id="256" name="Line 256"/>
          <p:cNvCxnSpPr/>
          <p:nvPr/>
        </p:nvCxnSpPr>
        <p:spPr>
          <a:xfrm>
            <a:off x="1440000" y="6456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6" name="Line 256"/>
          <p:cNvCxnSpPr/>
          <p:nvPr/>
        </p:nvCxnSpPr>
        <p:spPr>
          <a:xfrm>
            <a:off x="1440000" y="6456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6" name="Line 256"/>
          <p:cNvCxnSpPr/>
          <p:nvPr/>
        </p:nvCxnSpPr>
        <p:spPr>
          <a:xfrm>
            <a:off x="1440000" y="6672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7" name="TextBox 257"/>
          <p:cNvSpPr txBox="1"/>
          <p:nvPr/>
        </p:nvSpPr>
        <p:spPr>
          <a:xfrm>
            <a:off x="2736000" y="6456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Ý</a:t>
            </a:r>
          </a:p>
        </p:txBody>
      </p:sp>
      <p:cxnSp>
        <p:nvCxnSpPr>
          <p:cNvPr id="257" name="Line 257"/>
          <p:cNvCxnSpPr/>
          <p:nvPr/>
        </p:nvCxnSpPr>
        <p:spPr>
          <a:xfrm>
            <a:off x="3276000" y="6456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7" name="Line 257"/>
          <p:cNvCxnSpPr/>
          <p:nvPr/>
        </p:nvCxnSpPr>
        <p:spPr>
          <a:xfrm>
            <a:off x="2736000" y="6456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7" name="Line 257"/>
          <p:cNvCxnSpPr/>
          <p:nvPr/>
        </p:nvCxnSpPr>
        <p:spPr>
          <a:xfrm>
            <a:off x="2736000" y="6672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8" name="TextBox 258"/>
          <p:cNvSpPr txBox="1"/>
          <p:nvPr/>
        </p:nvSpPr>
        <p:spPr>
          <a:xfrm>
            <a:off x="3276000" y="6456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22/09/2002</a:t>
            </a:r>
          </a:p>
        </p:txBody>
      </p:sp>
      <p:sp>
        <p:nvSpPr>
          <p:cNvPr id="259" name="TextBox 259"/>
          <p:cNvSpPr txBox="1"/>
          <p:nvPr/>
        </p:nvSpPr>
        <p:spPr>
          <a:xfrm>
            <a:off x="4104000" y="6456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60" name="TextBox 260"/>
          <p:cNvSpPr txBox="1"/>
          <p:nvPr/>
        </p:nvSpPr>
        <p:spPr>
          <a:xfrm>
            <a:off x="4536000" y="6456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3.20</a:t>
            </a:r>
          </a:p>
        </p:txBody>
      </p:sp>
      <p:sp>
        <p:nvSpPr>
          <p:cNvPr id="261" name="TextBox 261"/>
          <p:cNvSpPr txBox="1"/>
          <p:nvPr/>
        </p:nvSpPr>
        <p:spPr>
          <a:xfrm>
            <a:off x="5040000" y="6456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62" name="TextBox 262"/>
          <p:cNvSpPr txBox="1"/>
          <p:nvPr/>
        </p:nvSpPr>
        <p:spPr>
          <a:xfrm>
            <a:off x="5472000" y="6456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63" name="TextBox 263"/>
          <p:cNvSpPr txBox="1"/>
          <p:nvPr/>
        </p:nvSpPr>
        <p:spPr>
          <a:xfrm>
            <a:off x="6264000" y="6456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64" name="TextBox 264"/>
          <p:cNvSpPr txBox="1"/>
          <p:nvPr/>
        </p:nvSpPr>
        <p:spPr>
          <a:xfrm>
            <a:off x="360000" y="6672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65" name="TextBox 265"/>
          <p:cNvSpPr txBox="1"/>
          <p:nvPr/>
        </p:nvSpPr>
        <p:spPr>
          <a:xfrm>
            <a:off x="720000" y="6672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20126392</a:t>
            </a:r>
          </a:p>
        </p:txBody>
      </p:sp>
      <p:sp>
        <p:nvSpPr>
          <p:cNvPr id="266" name="TextBox 266"/>
          <p:cNvSpPr txBox="1"/>
          <p:nvPr/>
        </p:nvSpPr>
        <p:spPr>
          <a:xfrm>
            <a:off x="1440000" y="6672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Đan</a:t>
            </a:r>
          </a:p>
        </p:txBody>
      </p:sp>
      <p:cxnSp>
        <p:nvCxnSpPr>
          <p:cNvPr id="266" name="Line 266"/>
          <p:cNvCxnSpPr/>
          <p:nvPr/>
        </p:nvCxnSpPr>
        <p:spPr>
          <a:xfrm>
            <a:off x="1440000" y="6672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6" name="Line 266"/>
          <p:cNvCxnSpPr/>
          <p:nvPr/>
        </p:nvCxnSpPr>
        <p:spPr>
          <a:xfrm>
            <a:off x="1440000" y="6672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6" name="Line 266"/>
          <p:cNvCxnSpPr/>
          <p:nvPr/>
        </p:nvCxnSpPr>
        <p:spPr>
          <a:xfrm>
            <a:off x="1440000" y="6888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7" name="TextBox 267"/>
          <p:cNvSpPr txBox="1"/>
          <p:nvPr/>
        </p:nvSpPr>
        <p:spPr>
          <a:xfrm>
            <a:off x="2736000" y="6672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Trinh</a:t>
            </a:r>
          </a:p>
        </p:txBody>
      </p:sp>
      <p:cxnSp>
        <p:nvCxnSpPr>
          <p:cNvPr id="267" name="Line 267"/>
          <p:cNvCxnSpPr/>
          <p:nvPr/>
        </p:nvCxnSpPr>
        <p:spPr>
          <a:xfrm>
            <a:off x="3276000" y="6672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7" name="Line 267"/>
          <p:cNvCxnSpPr/>
          <p:nvPr/>
        </p:nvCxnSpPr>
        <p:spPr>
          <a:xfrm>
            <a:off x="2736000" y="6672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7" name="Line 267"/>
          <p:cNvCxnSpPr/>
          <p:nvPr/>
        </p:nvCxnSpPr>
        <p:spPr>
          <a:xfrm>
            <a:off x="2736000" y="6888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8" name="TextBox 268"/>
          <p:cNvSpPr txBox="1"/>
          <p:nvPr/>
        </p:nvSpPr>
        <p:spPr>
          <a:xfrm>
            <a:off x="3276000" y="6672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16/09/2002</a:t>
            </a:r>
          </a:p>
        </p:txBody>
      </p:sp>
      <p:sp>
        <p:nvSpPr>
          <p:cNvPr id="269" name="TextBox 269"/>
          <p:cNvSpPr txBox="1"/>
          <p:nvPr/>
        </p:nvSpPr>
        <p:spPr>
          <a:xfrm>
            <a:off x="4104000" y="6672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70" name="TextBox 270"/>
          <p:cNvSpPr txBox="1"/>
          <p:nvPr/>
        </p:nvSpPr>
        <p:spPr>
          <a:xfrm>
            <a:off x="4536000" y="6672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3.38</a:t>
            </a:r>
          </a:p>
        </p:txBody>
      </p:sp>
      <p:sp>
        <p:nvSpPr>
          <p:cNvPr id="271" name="TextBox 271"/>
          <p:cNvSpPr txBox="1"/>
          <p:nvPr/>
        </p:nvSpPr>
        <p:spPr>
          <a:xfrm>
            <a:off x="5040000" y="6672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72" name="TextBox 272"/>
          <p:cNvSpPr txBox="1"/>
          <p:nvPr/>
        </p:nvSpPr>
        <p:spPr>
          <a:xfrm>
            <a:off x="5472000" y="6672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73" name="TextBox 273"/>
          <p:cNvSpPr txBox="1"/>
          <p:nvPr/>
        </p:nvSpPr>
        <p:spPr>
          <a:xfrm>
            <a:off x="6264000" y="6672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74" name="TextBox 274"/>
          <p:cNvSpPr txBox="1"/>
          <p:nvPr/>
        </p:nvSpPr>
        <p:spPr>
          <a:xfrm>
            <a:off x="360000" y="6888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75" name="TextBox 275"/>
          <p:cNvSpPr txBox="1"/>
          <p:nvPr/>
        </p:nvSpPr>
        <p:spPr>
          <a:xfrm>
            <a:off x="720000" y="6888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20126363</a:t>
            </a:r>
          </a:p>
        </p:txBody>
      </p:sp>
      <p:sp>
        <p:nvSpPr>
          <p:cNvPr id="276" name="TextBox 276"/>
          <p:cNvSpPr txBox="1"/>
          <p:nvPr/>
        </p:nvSpPr>
        <p:spPr>
          <a:xfrm>
            <a:off x="1440000" y="6888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Đông</a:t>
            </a:r>
          </a:p>
        </p:txBody>
      </p:sp>
      <p:cxnSp>
        <p:nvCxnSpPr>
          <p:cNvPr id="276" name="Line 276"/>
          <p:cNvCxnSpPr/>
          <p:nvPr/>
        </p:nvCxnSpPr>
        <p:spPr>
          <a:xfrm>
            <a:off x="1440000" y="6888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6" name="Line 276"/>
          <p:cNvCxnSpPr/>
          <p:nvPr/>
        </p:nvCxnSpPr>
        <p:spPr>
          <a:xfrm>
            <a:off x="1440000" y="6888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6" name="Line 276"/>
          <p:cNvCxnSpPr/>
          <p:nvPr/>
        </p:nvCxnSpPr>
        <p:spPr>
          <a:xfrm>
            <a:off x="1440000" y="7104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77" name="TextBox 277"/>
          <p:cNvSpPr txBox="1"/>
          <p:nvPr/>
        </p:nvSpPr>
        <p:spPr>
          <a:xfrm>
            <a:off x="2736000" y="6888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</a:p>
        </p:txBody>
      </p:sp>
      <p:cxnSp>
        <p:nvCxnSpPr>
          <p:cNvPr id="277" name="Line 277"/>
          <p:cNvCxnSpPr/>
          <p:nvPr/>
        </p:nvCxnSpPr>
        <p:spPr>
          <a:xfrm>
            <a:off x="3276000" y="6888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7" name="Line 277"/>
          <p:cNvCxnSpPr/>
          <p:nvPr/>
        </p:nvCxnSpPr>
        <p:spPr>
          <a:xfrm>
            <a:off x="2736000" y="6888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7" name="Line 277"/>
          <p:cNvCxnSpPr/>
          <p:nvPr/>
        </p:nvCxnSpPr>
        <p:spPr>
          <a:xfrm>
            <a:off x="2736000" y="7104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78" name="TextBox 278"/>
          <p:cNvSpPr txBox="1"/>
          <p:nvPr/>
        </p:nvSpPr>
        <p:spPr>
          <a:xfrm>
            <a:off x="3276000" y="6888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01/02/2002</a:t>
            </a:r>
          </a:p>
        </p:txBody>
      </p:sp>
      <p:sp>
        <p:nvSpPr>
          <p:cNvPr id="279" name="TextBox 279"/>
          <p:cNvSpPr txBox="1"/>
          <p:nvPr/>
        </p:nvSpPr>
        <p:spPr>
          <a:xfrm>
            <a:off x="4104000" y="6888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80" name="TextBox 280"/>
          <p:cNvSpPr txBox="1"/>
          <p:nvPr/>
        </p:nvSpPr>
        <p:spPr>
          <a:xfrm>
            <a:off x="4536000" y="6888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3.66</a:t>
            </a:r>
          </a:p>
        </p:txBody>
      </p:sp>
      <p:sp>
        <p:nvSpPr>
          <p:cNvPr id="281" name="TextBox 281"/>
          <p:cNvSpPr txBox="1"/>
          <p:nvPr/>
        </p:nvSpPr>
        <p:spPr>
          <a:xfrm>
            <a:off x="5040000" y="6888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82" name="TextBox 282"/>
          <p:cNvSpPr txBox="1"/>
          <p:nvPr/>
        </p:nvSpPr>
        <p:spPr>
          <a:xfrm>
            <a:off x="5472000" y="6888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Xuất sắc</a:t>
            </a:r>
          </a:p>
        </p:txBody>
      </p:sp>
      <p:sp>
        <p:nvSpPr>
          <p:cNvPr id="283" name="TextBox 283"/>
          <p:cNvSpPr txBox="1"/>
          <p:nvPr/>
        </p:nvSpPr>
        <p:spPr>
          <a:xfrm>
            <a:off x="6264000" y="6888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84" name="TextBox 284"/>
          <p:cNvSpPr txBox="1"/>
          <p:nvPr/>
        </p:nvSpPr>
        <p:spPr>
          <a:xfrm>
            <a:off x="360000" y="7104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285" name="TextBox 285"/>
          <p:cNvSpPr txBox="1"/>
          <p:nvPr/>
        </p:nvSpPr>
        <p:spPr>
          <a:xfrm>
            <a:off x="720000" y="7104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20126318</a:t>
            </a:r>
          </a:p>
        </p:txBody>
      </p:sp>
      <p:sp>
        <p:nvSpPr>
          <p:cNvPr id="286" name="TextBox 286"/>
          <p:cNvSpPr txBox="1"/>
          <p:nvPr/>
        </p:nvSpPr>
        <p:spPr>
          <a:xfrm>
            <a:off x="1440000" y="7104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Lý Thị Hồng</a:t>
            </a:r>
          </a:p>
        </p:txBody>
      </p:sp>
      <p:cxnSp>
        <p:nvCxnSpPr>
          <p:cNvPr id="286" name="Line 286"/>
          <p:cNvCxnSpPr/>
          <p:nvPr/>
        </p:nvCxnSpPr>
        <p:spPr>
          <a:xfrm>
            <a:off x="1440000" y="710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6" name="Line 286"/>
          <p:cNvCxnSpPr/>
          <p:nvPr/>
        </p:nvCxnSpPr>
        <p:spPr>
          <a:xfrm>
            <a:off x="1440000" y="7104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6" name="Line 286"/>
          <p:cNvCxnSpPr/>
          <p:nvPr/>
        </p:nvCxnSpPr>
        <p:spPr>
          <a:xfrm>
            <a:off x="1440000" y="7320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87" name="TextBox 287"/>
          <p:cNvSpPr txBox="1"/>
          <p:nvPr/>
        </p:nvSpPr>
        <p:spPr>
          <a:xfrm>
            <a:off x="2736000" y="7104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Ngọc</a:t>
            </a:r>
          </a:p>
        </p:txBody>
      </p:sp>
      <p:cxnSp>
        <p:nvCxnSpPr>
          <p:cNvPr id="287" name="Line 287"/>
          <p:cNvCxnSpPr/>
          <p:nvPr/>
        </p:nvCxnSpPr>
        <p:spPr>
          <a:xfrm>
            <a:off x="3276000" y="710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7" name="Line 287"/>
          <p:cNvCxnSpPr/>
          <p:nvPr/>
        </p:nvCxnSpPr>
        <p:spPr>
          <a:xfrm>
            <a:off x="2736000" y="7104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7" name="Line 287"/>
          <p:cNvCxnSpPr/>
          <p:nvPr/>
        </p:nvCxnSpPr>
        <p:spPr>
          <a:xfrm>
            <a:off x="2736000" y="7320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88" name="TextBox 288"/>
          <p:cNvSpPr txBox="1"/>
          <p:nvPr/>
        </p:nvSpPr>
        <p:spPr>
          <a:xfrm>
            <a:off x="3276000" y="7104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25/01/2002</a:t>
            </a:r>
          </a:p>
        </p:txBody>
      </p:sp>
      <p:sp>
        <p:nvSpPr>
          <p:cNvPr id="289" name="TextBox 289"/>
          <p:cNvSpPr txBox="1"/>
          <p:nvPr/>
        </p:nvSpPr>
        <p:spPr>
          <a:xfrm>
            <a:off x="4104000" y="710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90" name="TextBox 290"/>
          <p:cNvSpPr txBox="1"/>
          <p:nvPr/>
        </p:nvSpPr>
        <p:spPr>
          <a:xfrm>
            <a:off x="4536000" y="7104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3.21</a:t>
            </a:r>
          </a:p>
        </p:txBody>
      </p:sp>
      <p:sp>
        <p:nvSpPr>
          <p:cNvPr id="291" name="TextBox 291"/>
          <p:cNvSpPr txBox="1"/>
          <p:nvPr/>
        </p:nvSpPr>
        <p:spPr>
          <a:xfrm>
            <a:off x="5040000" y="710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92" name="TextBox 292"/>
          <p:cNvSpPr txBox="1"/>
          <p:nvPr/>
        </p:nvSpPr>
        <p:spPr>
          <a:xfrm>
            <a:off x="5472000" y="7104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93" name="TextBox 293"/>
          <p:cNvSpPr txBox="1"/>
          <p:nvPr/>
        </p:nvSpPr>
        <p:spPr>
          <a:xfrm>
            <a:off x="6264000" y="7104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94" name="TextBox 294"/>
          <p:cNvSpPr txBox="1"/>
          <p:nvPr/>
        </p:nvSpPr>
        <p:spPr>
          <a:xfrm>
            <a:off x="360000" y="7320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295" name="TextBox 295"/>
          <p:cNvSpPr txBox="1"/>
          <p:nvPr/>
        </p:nvSpPr>
        <p:spPr>
          <a:xfrm>
            <a:off x="720000" y="7320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20126410</a:t>
            </a:r>
          </a:p>
        </p:txBody>
      </p:sp>
      <p:sp>
        <p:nvSpPr>
          <p:cNvPr id="296" name="TextBox 296"/>
          <p:cNvSpPr txBox="1"/>
          <p:nvPr/>
        </p:nvSpPr>
        <p:spPr>
          <a:xfrm>
            <a:off x="1440000" y="7320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Tường</a:t>
            </a:r>
          </a:p>
        </p:txBody>
      </p:sp>
      <p:cxnSp>
        <p:nvCxnSpPr>
          <p:cNvPr id="296" name="Line 296"/>
          <p:cNvCxnSpPr/>
          <p:nvPr/>
        </p:nvCxnSpPr>
        <p:spPr>
          <a:xfrm>
            <a:off x="1440000" y="7320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6" name="Line 296"/>
          <p:cNvCxnSpPr/>
          <p:nvPr/>
        </p:nvCxnSpPr>
        <p:spPr>
          <a:xfrm>
            <a:off x="1440000" y="7320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6" name="Line 296"/>
          <p:cNvCxnSpPr/>
          <p:nvPr/>
        </p:nvCxnSpPr>
        <p:spPr>
          <a:xfrm>
            <a:off x="1440000" y="7536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97" name="TextBox 297"/>
          <p:cNvSpPr txBox="1"/>
          <p:nvPr/>
        </p:nvSpPr>
        <p:spPr>
          <a:xfrm>
            <a:off x="2736000" y="7320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</a:t>
            </a:r>
          </a:p>
        </p:txBody>
      </p:sp>
      <p:cxnSp>
        <p:nvCxnSpPr>
          <p:cNvPr id="297" name="Line 297"/>
          <p:cNvCxnSpPr/>
          <p:nvPr/>
        </p:nvCxnSpPr>
        <p:spPr>
          <a:xfrm>
            <a:off x="3276000" y="7320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7" name="Line 297"/>
          <p:cNvCxnSpPr/>
          <p:nvPr/>
        </p:nvCxnSpPr>
        <p:spPr>
          <a:xfrm>
            <a:off x="2736000" y="7320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7" name="Line 297"/>
          <p:cNvCxnSpPr/>
          <p:nvPr/>
        </p:nvCxnSpPr>
        <p:spPr>
          <a:xfrm>
            <a:off x="2736000" y="7536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98" name="TextBox 298"/>
          <p:cNvSpPr txBox="1"/>
          <p:nvPr/>
        </p:nvSpPr>
        <p:spPr>
          <a:xfrm>
            <a:off x="3276000" y="7320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10/11/2002</a:t>
            </a:r>
          </a:p>
        </p:txBody>
      </p:sp>
      <p:sp>
        <p:nvSpPr>
          <p:cNvPr id="299" name="TextBox 299"/>
          <p:cNvSpPr txBox="1"/>
          <p:nvPr/>
        </p:nvSpPr>
        <p:spPr>
          <a:xfrm>
            <a:off x="4104000" y="7320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300" name="TextBox 300"/>
          <p:cNvSpPr txBox="1"/>
          <p:nvPr/>
        </p:nvSpPr>
        <p:spPr>
          <a:xfrm>
            <a:off x="4536000" y="7320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3.19</a:t>
            </a:r>
          </a:p>
        </p:txBody>
      </p:sp>
      <p:sp>
        <p:nvSpPr>
          <p:cNvPr id="301" name="TextBox 301"/>
          <p:cNvSpPr txBox="1"/>
          <p:nvPr/>
        </p:nvSpPr>
        <p:spPr>
          <a:xfrm>
            <a:off x="5040000" y="7320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02" name="TextBox 302"/>
          <p:cNvSpPr txBox="1"/>
          <p:nvPr/>
        </p:nvSpPr>
        <p:spPr>
          <a:xfrm>
            <a:off x="5472000" y="7320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03" name="TextBox 303"/>
          <p:cNvSpPr txBox="1"/>
          <p:nvPr/>
        </p:nvSpPr>
        <p:spPr>
          <a:xfrm>
            <a:off x="6264000" y="7320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04" name="TextBox 304"/>
          <p:cNvSpPr txBox="1"/>
          <p:nvPr/>
        </p:nvSpPr>
        <p:spPr>
          <a:xfrm>
            <a:off x="360000" y="7536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305" name="TextBox 305"/>
          <p:cNvSpPr txBox="1"/>
          <p:nvPr/>
        </p:nvSpPr>
        <p:spPr>
          <a:xfrm>
            <a:off x="720000" y="7536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20126288</a:t>
            </a:r>
          </a:p>
        </p:txBody>
      </p:sp>
      <p:sp>
        <p:nvSpPr>
          <p:cNvPr id="306" name="TextBox 306"/>
          <p:cNvSpPr txBox="1"/>
          <p:nvPr/>
        </p:nvSpPr>
        <p:spPr>
          <a:xfrm>
            <a:off x="1440000" y="7536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Phạm Thùy</a:t>
            </a:r>
          </a:p>
        </p:txBody>
      </p:sp>
      <p:cxnSp>
        <p:nvCxnSpPr>
          <p:cNvPr id="306" name="Line 306"/>
          <p:cNvCxnSpPr/>
          <p:nvPr/>
        </p:nvCxnSpPr>
        <p:spPr>
          <a:xfrm>
            <a:off x="1440000" y="7536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6" name="Line 306"/>
          <p:cNvCxnSpPr/>
          <p:nvPr/>
        </p:nvCxnSpPr>
        <p:spPr>
          <a:xfrm>
            <a:off x="1440000" y="7536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6" name="Line 306"/>
          <p:cNvCxnSpPr/>
          <p:nvPr/>
        </p:nvCxnSpPr>
        <p:spPr>
          <a:xfrm>
            <a:off x="1440000" y="7752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07" name="TextBox 307"/>
          <p:cNvSpPr txBox="1"/>
          <p:nvPr/>
        </p:nvSpPr>
        <p:spPr>
          <a:xfrm>
            <a:off x="2736000" y="7536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  <p:cxnSp>
        <p:nvCxnSpPr>
          <p:cNvPr id="307" name="Line 307"/>
          <p:cNvCxnSpPr/>
          <p:nvPr/>
        </p:nvCxnSpPr>
        <p:spPr>
          <a:xfrm>
            <a:off x="3276000" y="7536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7" name="Line 307"/>
          <p:cNvCxnSpPr/>
          <p:nvPr/>
        </p:nvCxnSpPr>
        <p:spPr>
          <a:xfrm>
            <a:off x="2736000" y="7536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7" name="Line 307"/>
          <p:cNvCxnSpPr/>
          <p:nvPr/>
        </p:nvCxnSpPr>
        <p:spPr>
          <a:xfrm>
            <a:off x="2736000" y="7752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08" name="TextBox 308"/>
          <p:cNvSpPr txBox="1"/>
          <p:nvPr/>
        </p:nvSpPr>
        <p:spPr>
          <a:xfrm>
            <a:off x="3276000" y="7536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02/07/2002</a:t>
            </a:r>
          </a:p>
        </p:txBody>
      </p:sp>
      <p:sp>
        <p:nvSpPr>
          <p:cNvPr id="309" name="TextBox 309"/>
          <p:cNvSpPr txBox="1"/>
          <p:nvPr/>
        </p:nvSpPr>
        <p:spPr>
          <a:xfrm>
            <a:off x="4104000" y="7536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310" name="TextBox 310"/>
          <p:cNvSpPr txBox="1"/>
          <p:nvPr/>
        </p:nvSpPr>
        <p:spPr>
          <a:xfrm>
            <a:off x="4536000" y="7536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3.52</a:t>
            </a:r>
          </a:p>
        </p:txBody>
      </p:sp>
      <p:sp>
        <p:nvSpPr>
          <p:cNvPr id="311" name="TextBox 311"/>
          <p:cNvSpPr txBox="1"/>
          <p:nvPr/>
        </p:nvSpPr>
        <p:spPr>
          <a:xfrm>
            <a:off x="5040000" y="7536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12" name="TextBox 312"/>
          <p:cNvSpPr txBox="1"/>
          <p:nvPr/>
        </p:nvSpPr>
        <p:spPr>
          <a:xfrm>
            <a:off x="5472000" y="7536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313" name="TextBox 313"/>
          <p:cNvSpPr txBox="1"/>
          <p:nvPr/>
        </p:nvSpPr>
        <p:spPr>
          <a:xfrm>
            <a:off x="6264000" y="7536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14" name="TextBox 314"/>
          <p:cNvSpPr txBox="1"/>
          <p:nvPr/>
        </p:nvSpPr>
        <p:spPr>
          <a:xfrm>
            <a:off x="360000" y="7752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315" name="TextBox 315"/>
          <p:cNvSpPr txBox="1"/>
          <p:nvPr/>
        </p:nvSpPr>
        <p:spPr>
          <a:xfrm>
            <a:off x="720000" y="7752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20126207</a:t>
            </a:r>
          </a:p>
        </p:txBody>
      </p:sp>
      <p:sp>
        <p:nvSpPr>
          <p:cNvPr id="316" name="TextBox 316"/>
          <p:cNvSpPr txBox="1"/>
          <p:nvPr/>
        </p:nvSpPr>
        <p:spPr>
          <a:xfrm>
            <a:off x="1440000" y="7752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Quốc</a:t>
            </a:r>
          </a:p>
        </p:txBody>
      </p:sp>
      <p:cxnSp>
        <p:nvCxnSpPr>
          <p:cNvPr id="316" name="Line 316"/>
          <p:cNvCxnSpPr/>
          <p:nvPr/>
        </p:nvCxnSpPr>
        <p:spPr>
          <a:xfrm>
            <a:off x="1440000" y="7752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6" name="Line 316"/>
          <p:cNvCxnSpPr/>
          <p:nvPr/>
        </p:nvCxnSpPr>
        <p:spPr>
          <a:xfrm>
            <a:off x="1440000" y="7752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6" name="Line 316"/>
          <p:cNvCxnSpPr/>
          <p:nvPr/>
        </p:nvCxnSpPr>
        <p:spPr>
          <a:xfrm>
            <a:off x="1440000" y="7968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17" name="TextBox 317"/>
          <p:cNvSpPr txBox="1"/>
          <p:nvPr/>
        </p:nvSpPr>
        <p:spPr>
          <a:xfrm>
            <a:off x="2736000" y="7752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</a:p>
        </p:txBody>
      </p:sp>
      <p:cxnSp>
        <p:nvCxnSpPr>
          <p:cNvPr id="317" name="Line 317"/>
          <p:cNvCxnSpPr/>
          <p:nvPr/>
        </p:nvCxnSpPr>
        <p:spPr>
          <a:xfrm>
            <a:off x="3276000" y="7752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7" name="Line 317"/>
          <p:cNvCxnSpPr/>
          <p:nvPr/>
        </p:nvCxnSpPr>
        <p:spPr>
          <a:xfrm>
            <a:off x="2736000" y="7752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17" name="Line 317"/>
          <p:cNvCxnSpPr/>
          <p:nvPr/>
        </p:nvCxnSpPr>
        <p:spPr>
          <a:xfrm>
            <a:off x="2736000" y="7968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18" name="TextBox 318"/>
          <p:cNvSpPr txBox="1"/>
          <p:nvPr/>
        </p:nvSpPr>
        <p:spPr>
          <a:xfrm>
            <a:off x="3276000" y="7752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05/11/2002</a:t>
            </a:r>
          </a:p>
        </p:txBody>
      </p:sp>
      <p:sp>
        <p:nvSpPr>
          <p:cNvPr id="319" name="TextBox 319"/>
          <p:cNvSpPr txBox="1"/>
          <p:nvPr/>
        </p:nvSpPr>
        <p:spPr>
          <a:xfrm>
            <a:off x="4104000" y="7752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320" name="TextBox 320"/>
          <p:cNvSpPr txBox="1"/>
          <p:nvPr/>
        </p:nvSpPr>
        <p:spPr>
          <a:xfrm>
            <a:off x="4536000" y="7752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3.41</a:t>
            </a:r>
          </a:p>
        </p:txBody>
      </p:sp>
      <p:sp>
        <p:nvSpPr>
          <p:cNvPr id="321" name="TextBox 321"/>
          <p:cNvSpPr txBox="1"/>
          <p:nvPr/>
        </p:nvSpPr>
        <p:spPr>
          <a:xfrm>
            <a:off x="5040000" y="7752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22" name="TextBox 322"/>
          <p:cNvSpPr txBox="1"/>
          <p:nvPr/>
        </p:nvSpPr>
        <p:spPr>
          <a:xfrm>
            <a:off x="5472000" y="7752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323" name="TextBox 323"/>
          <p:cNvSpPr txBox="1"/>
          <p:nvPr/>
        </p:nvSpPr>
        <p:spPr>
          <a:xfrm>
            <a:off x="6264000" y="7752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24" name="TextBox 324"/>
          <p:cNvSpPr txBox="1"/>
          <p:nvPr/>
        </p:nvSpPr>
        <p:spPr>
          <a:xfrm>
            <a:off x="360000" y="7968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325" name="TextBox 325"/>
          <p:cNvSpPr txBox="1"/>
          <p:nvPr/>
        </p:nvSpPr>
        <p:spPr>
          <a:xfrm>
            <a:off x="720000" y="7968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20126284</a:t>
            </a:r>
          </a:p>
        </p:txBody>
      </p:sp>
      <p:sp>
        <p:nvSpPr>
          <p:cNvPr id="326" name="TextBox 326"/>
          <p:cNvSpPr txBox="1"/>
          <p:nvPr/>
        </p:nvSpPr>
        <p:spPr>
          <a:xfrm>
            <a:off x="1440000" y="7968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Thị Huỳnh</a:t>
            </a:r>
          </a:p>
        </p:txBody>
      </p:sp>
      <p:cxnSp>
        <p:nvCxnSpPr>
          <p:cNvPr id="326" name="Line 326"/>
          <p:cNvCxnSpPr/>
          <p:nvPr/>
        </p:nvCxnSpPr>
        <p:spPr>
          <a:xfrm>
            <a:off x="1440000" y="7968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6" name="Line 326"/>
          <p:cNvCxnSpPr/>
          <p:nvPr/>
        </p:nvCxnSpPr>
        <p:spPr>
          <a:xfrm>
            <a:off x="1440000" y="7968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6" name="Line 326"/>
          <p:cNvCxnSpPr/>
          <p:nvPr/>
        </p:nvCxnSpPr>
        <p:spPr>
          <a:xfrm>
            <a:off x="1440000" y="8184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27" name="TextBox 327"/>
          <p:cNvSpPr txBox="1"/>
          <p:nvPr/>
        </p:nvSpPr>
        <p:spPr>
          <a:xfrm>
            <a:off x="2736000" y="7968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</a:p>
        </p:txBody>
      </p:sp>
      <p:cxnSp>
        <p:nvCxnSpPr>
          <p:cNvPr id="327" name="Line 327"/>
          <p:cNvCxnSpPr/>
          <p:nvPr/>
        </p:nvCxnSpPr>
        <p:spPr>
          <a:xfrm>
            <a:off x="3276000" y="7968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7" name="Line 327"/>
          <p:cNvCxnSpPr/>
          <p:nvPr/>
        </p:nvCxnSpPr>
        <p:spPr>
          <a:xfrm>
            <a:off x="2736000" y="7968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27" name="Line 327"/>
          <p:cNvCxnSpPr/>
          <p:nvPr/>
        </p:nvCxnSpPr>
        <p:spPr>
          <a:xfrm>
            <a:off x="2736000" y="8184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28" name="TextBox 328"/>
          <p:cNvSpPr txBox="1"/>
          <p:nvPr/>
        </p:nvSpPr>
        <p:spPr>
          <a:xfrm>
            <a:off x="3276000" y="7968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14/01/2002</a:t>
            </a:r>
          </a:p>
        </p:txBody>
      </p:sp>
      <p:sp>
        <p:nvSpPr>
          <p:cNvPr id="329" name="TextBox 329"/>
          <p:cNvSpPr txBox="1"/>
          <p:nvPr/>
        </p:nvSpPr>
        <p:spPr>
          <a:xfrm>
            <a:off x="4104000" y="7968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330" name="TextBox 330"/>
          <p:cNvSpPr txBox="1"/>
          <p:nvPr/>
        </p:nvSpPr>
        <p:spPr>
          <a:xfrm>
            <a:off x="4536000" y="7968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3.42</a:t>
            </a:r>
          </a:p>
        </p:txBody>
      </p:sp>
      <p:sp>
        <p:nvSpPr>
          <p:cNvPr id="331" name="TextBox 331"/>
          <p:cNvSpPr txBox="1"/>
          <p:nvPr/>
        </p:nvSpPr>
        <p:spPr>
          <a:xfrm>
            <a:off x="5040000" y="7968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32" name="TextBox 332"/>
          <p:cNvSpPr txBox="1"/>
          <p:nvPr/>
        </p:nvSpPr>
        <p:spPr>
          <a:xfrm>
            <a:off x="5472000" y="7968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333" name="TextBox 333"/>
          <p:cNvSpPr txBox="1"/>
          <p:nvPr/>
        </p:nvSpPr>
        <p:spPr>
          <a:xfrm>
            <a:off x="6264000" y="7968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34" name="TextBox 334"/>
          <p:cNvSpPr txBox="1"/>
          <p:nvPr/>
        </p:nvSpPr>
        <p:spPr>
          <a:xfrm>
            <a:off x="360000" y="8184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335" name="TextBox 335"/>
          <p:cNvSpPr txBox="1"/>
          <p:nvPr/>
        </p:nvSpPr>
        <p:spPr>
          <a:xfrm>
            <a:off x="720000" y="8184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20126345</a:t>
            </a:r>
          </a:p>
        </p:txBody>
      </p:sp>
      <p:sp>
        <p:nvSpPr>
          <p:cNvPr id="336" name="TextBox 336"/>
          <p:cNvSpPr txBox="1"/>
          <p:nvPr/>
        </p:nvSpPr>
        <p:spPr>
          <a:xfrm>
            <a:off x="1440000" y="8184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Văn</a:t>
            </a:r>
          </a:p>
        </p:txBody>
      </p:sp>
      <p:cxnSp>
        <p:nvCxnSpPr>
          <p:cNvPr id="336" name="Line 336"/>
          <p:cNvCxnSpPr/>
          <p:nvPr/>
        </p:nvCxnSpPr>
        <p:spPr>
          <a:xfrm>
            <a:off x="1440000" y="818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6" name="Line 336"/>
          <p:cNvCxnSpPr/>
          <p:nvPr/>
        </p:nvCxnSpPr>
        <p:spPr>
          <a:xfrm>
            <a:off x="1440000" y="8184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6" name="Line 336"/>
          <p:cNvCxnSpPr/>
          <p:nvPr/>
        </p:nvCxnSpPr>
        <p:spPr>
          <a:xfrm>
            <a:off x="1440000" y="8400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37" name="TextBox 337"/>
          <p:cNvSpPr txBox="1"/>
          <p:nvPr/>
        </p:nvSpPr>
        <p:spPr>
          <a:xfrm>
            <a:off x="2736000" y="8184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</a:p>
        </p:txBody>
      </p:sp>
      <p:cxnSp>
        <p:nvCxnSpPr>
          <p:cNvPr id="337" name="Line 337"/>
          <p:cNvCxnSpPr/>
          <p:nvPr/>
        </p:nvCxnSpPr>
        <p:spPr>
          <a:xfrm>
            <a:off x="3276000" y="818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7" name="Line 337"/>
          <p:cNvCxnSpPr/>
          <p:nvPr/>
        </p:nvCxnSpPr>
        <p:spPr>
          <a:xfrm>
            <a:off x="2736000" y="8184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37" name="Line 337"/>
          <p:cNvCxnSpPr/>
          <p:nvPr/>
        </p:nvCxnSpPr>
        <p:spPr>
          <a:xfrm>
            <a:off x="2736000" y="8400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38" name="TextBox 338"/>
          <p:cNvSpPr txBox="1"/>
          <p:nvPr/>
        </p:nvSpPr>
        <p:spPr>
          <a:xfrm>
            <a:off x="3276000" y="8184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18/09/2002</a:t>
            </a:r>
          </a:p>
        </p:txBody>
      </p:sp>
      <p:sp>
        <p:nvSpPr>
          <p:cNvPr id="339" name="TextBox 339"/>
          <p:cNvSpPr txBox="1"/>
          <p:nvPr/>
        </p:nvSpPr>
        <p:spPr>
          <a:xfrm>
            <a:off x="4104000" y="818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340" name="TextBox 340"/>
          <p:cNvSpPr txBox="1"/>
          <p:nvPr/>
        </p:nvSpPr>
        <p:spPr>
          <a:xfrm>
            <a:off x="4536000" y="8184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3.39</a:t>
            </a:r>
          </a:p>
        </p:txBody>
      </p:sp>
      <p:sp>
        <p:nvSpPr>
          <p:cNvPr id="341" name="TextBox 341"/>
          <p:cNvSpPr txBox="1"/>
          <p:nvPr/>
        </p:nvSpPr>
        <p:spPr>
          <a:xfrm>
            <a:off x="5040000" y="818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42" name="TextBox 342"/>
          <p:cNvSpPr txBox="1"/>
          <p:nvPr/>
        </p:nvSpPr>
        <p:spPr>
          <a:xfrm>
            <a:off x="5472000" y="8184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343" name="TextBox 343"/>
          <p:cNvSpPr txBox="1"/>
          <p:nvPr/>
        </p:nvSpPr>
        <p:spPr>
          <a:xfrm>
            <a:off x="6264000" y="8184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44" name="TextBox 344"/>
          <p:cNvSpPr txBox="1"/>
          <p:nvPr/>
        </p:nvSpPr>
        <p:spPr>
          <a:xfrm>
            <a:off x="360000" y="840024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Công nghệ thông tin</a:t>
            </a:r>
          </a:p>
        </p:txBody>
      </p:sp>
      <p:sp>
        <p:nvSpPr>
          <p:cNvPr id="345" name="TextBox 345"/>
          <p:cNvSpPr txBox="1"/>
          <p:nvPr/>
        </p:nvSpPr>
        <p:spPr>
          <a:xfrm>
            <a:off x="360000" y="865224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DH15DTA</a:t>
            </a:r>
          </a:p>
        </p:txBody>
      </p:sp>
      <p:sp>
        <p:nvSpPr>
          <p:cNvPr id="346" name="TextBox 346"/>
          <p:cNvSpPr txBox="1"/>
          <p:nvPr/>
        </p:nvSpPr>
        <p:spPr>
          <a:xfrm>
            <a:off x="360000" y="8904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7" name="TextBox 347"/>
          <p:cNvSpPr txBox="1"/>
          <p:nvPr/>
        </p:nvSpPr>
        <p:spPr>
          <a:xfrm>
            <a:off x="720000" y="8904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15130199</a:t>
            </a:r>
          </a:p>
        </p:txBody>
      </p:sp>
      <p:sp>
        <p:nvSpPr>
          <p:cNvPr id="348" name="TextBox 348"/>
          <p:cNvSpPr txBox="1"/>
          <p:nvPr/>
        </p:nvSpPr>
        <p:spPr>
          <a:xfrm>
            <a:off x="1440000" y="8904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Bảo</a:t>
            </a:r>
          </a:p>
        </p:txBody>
      </p:sp>
      <p:cxnSp>
        <p:nvCxnSpPr>
          <p:cNvPr id="348" name="Line 348"/>
          <p:cNvCxnSpPr/>
          <p:nvPr/>
        </p:nvCxnSpPr>
        <p:spPr>
          <a:xfrm>
            <a:off x="1440000" y="890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48" name="Line 348"/>
          <p:cNvCxnSpPr/>
          <p:nvPr/>
        </p:nvCxnSpPr>
        <p:spPr>
          <a:xfrm>
            <a:off x="1440000" y="8904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48" name="Line 348"/>
          <p:cNvCxnSpPr/>
          <p:nvPr/>
        </p:nvCxnSpPr>
        <p:spPr>
          <a:xfrm>
            <a:off x="1440000" y="9120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49" name="TextBox 349"/>
          <p:cNvSpPr txBox="1"/>
          <p:nvPr/>
        </p:nvSpPr>
        <p:spPr>
          <a:xfrm>
            <a:off x="2736000" y="8904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</a:p>
        </p:txBody>
      </p:sp>
      <p:cxnSp>
        <p:nvCxnSpPr>
          <p:cNvPr id="349" name="Line 349"/>
          <p:cNvCxnSpPr/>
          <p:nvPr/>
        </p:nvCxnSpPr>
        <p:spPr>
          <a:xfrm>
            <a:off x="3276000" y="8904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49" name="Line 349"/>
          <p:cNvCxnSpPr/>
          <p:nvPr/>
        </p:nvCxnSpPr>
        <p:spPr>
          <a:xfrm>
            <a:off x="2736000" y="8904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49" name="Line 349"/>
          <p:cNvCxnSpPr/>
          <p:nvPr/>
        </p:nvCxnSpPr>
        <p:spPr>
          <a:xfrm>
            <a:off x="2736000" y="9120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50" name="TextBox 350"/>
          <p:cNvSpPr txBox="1"/>
          <p:nvPr/>
        </p:nvSpPr>
        <p:spPr>
          <a:xfrm>
            <a:off x="3276000" y="8904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20/02/1996</a:t>
            </a:r>
          </a:p>
        </p:txBody>
      </p:sp>
      <p:sp>
        <p:nvSpPr>
          <p:cNvPr id="351" name="TextBox 351"/>
          <p:cNvSpPr txBox="1"/>
          <p:nvPr/>
        </p:nvSpPr>
        <p:spPr>
          <a:xfrm>
            <a:off x="4104000" y="890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352" name="TextBox 352"/>
          <p:cNvSpPr txBox="1"/>
          <p:nvPr/>
        </p:nvSpPr>
        <p:spPr>
          <a:xfrm>
            <a:off x="4536000" y="8904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2.45</a:t>
            </a:r>
          </a:p>
        </p:txBody>
      </p:sp>
      <p:sp>
        <p:nvSpPr>
          <p:cNvPr id="353" name="TextBox 353"/>
          <p:cNvSpPr txBox="1"/>
          <p:nvPr/>
        </p:nvSpPr>
        <p:spPr>
          <a:xfrm>
            <a:off x="5040000" y="8904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</a:p>
        </p:txBody>
      </p:sp>
      <p:sp>
        <p:nvSpPr>
          <p:cNvPr id="354" name="TextBox 354"/>
          <p:cNvSpPr txBox="1"/>
          <p:nvPr/>
        </p:nvSpPr>
        <p:spPr>
          <a:xfrm>
            <a:off x="5472000" y="8904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355" name="TextBox 355"/>
          <p:cNvSpPr txBox="1"/>
          <p:nvPr/>
        </p:nvSpPr>
        <p:spPr>
          <a:xfrm>
            <a:off x="6264000" y="8904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56" name="TextBox 356"/>
          <p:cNvSpPr txBox="1"/>
          <p:nvPr/>
        </p:nvSpPr>
        <p:spPr>
          <a:xfrm>
            <a:off x="360000" y="912024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DH17DTB</a:t>
            </a:r>
          </a:p>
        </p:txBody>
      </p:sp>
      <p:sp>
        <p:nvSpPr>
          <p:cNvPr id="357" name="TextBox 357"/>
          <p:cNvSpPr txBox="1"/>
          <p:nvPr/>
        </p:nvSpPr>
        <p:spPr>
          <a:xfrm>
            <a:off x="360000" y="9372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58" name="TextBox 358"/>
          <p:cNvSpPr txBox="1"/>
          <p:nvPr/>
        </p:nvSpPr>
        <p:spPr>
          <a:xfrm>
            <a:off x="720000" y="9372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17130266</a:t>
            </a:r>
          </a:p>
        </p:txBody>
      </p:sp>
      <p:sp>
        <p:nvSpPr>
          <p:cNvPr id="359" name="TextBox 359"/>
          <p:cNvSpPr txBox="1"/>
          <p:nvPr/>
        </p:nvSpPr>
        <p:spPr>
          <a:xfrm>
            <a:off x="1440000" y="9372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Sú Lâm</a:t>
            </a:r>
          </a:p>
        </p:txBody>
      </p:sp>
      <p:cxnSp>
        <p:nvCxnSpPr>
          <p:cNvPr id="359" name="Line 359"/>
          <p:cNvCxnSpPr/>
          <p:nvPr/>
        </p:nvCxnSpPr>
        <p:spPr>
          <a:xfrm>
            <a:off x="1440000" y="9372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59" name="Line 359"/>
          <p:cNvCxnSpPr/>
          <p:nvPr/>
        </p:nvCxnSpPr>
        <p:spPr>
          <a:xfrm>
            <a:off x="1440000" y="9372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59" name="Line 359"/>
          <p:cNvCxnSpPr/>
          <p:nvPr/>
        </p:nvCxnSpPr>
        <p:spPr>
          <a:xfrm>
            <a:off x="1440000" y="9588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60" name="TextBox 360"/>
          <p:cNvSpPr txBox="1"/>
          <p:nvPr/>
        </p:nvSpPr>
        <p:spPr>
          <a:xfrm>
            <a:off x="2736000" y="9372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Tùng</a:t>
            </a:r>
          </a:p>
        </p:txBody>
      </p:sp>
      <p:cxnSp>
        <p:nvCxnSpPr>
          <p:cNvPr id="360" name="Line 360"/>
          <p:cNvCxnSpPr/>
          <p:nvPr/>
        </p:nvCxnSpPr>
        <p:spPr>
          <a:xfrm>
            <a:off x="3276000" y="9372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0" name="Line 360"/>
          <p:cNvCxnSpPr/>
          <p:nvPr/>
        </p:nvCxnSpPr>
        <p:spPr>
          <a:xfrm>
            <a:off x="2736000" y="9372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0" name="Line 360"/>
          <p:cNvCxnSpPr/>
          <p:nvPr/>
        </p:nvCxnSpPr>
        <p:spPr>
          <a:xfrm>
            <a:off x="2736000" y="9588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61" name="TextBox 361"/>
          <p:cNvSpPr txBox="1"/>
          <p:nvPr/>
        </p:nvSpPr>
        <p:spPr>
          <a:xfrm>
            <a:off x="3276000" y="9372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27/09/1998</a:t>
            </a:r>
          </a:p>
        </p:txBody>
      </p:sp>
      <p:sp>
        <p:nvSpPr>
          <p:cNvPr id="362" name="TextBox 362"/>
          <p:cNvSpPr txBox="1"/>
          <p:nvPr/>
        </p:nvSpPr>
        <p:spPr>
          <a:xfrm>
            <a:off x="4104000" y="9372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363" name="TextBox 363"/>
          <p:cNvSpPr txBox="1"/>
          <p:nvPr/>
        </p:nvSpPr>
        <p:spPr>
          <a:xfrm>
            <a:off x="4536000" y="9372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2.41</a:t>
            </a:r>
          </a:p>
        </p:txBody>
      </p:sp>
      <p:sp>
        <p:nvSpPr>
          <p:cNvPr id="364" name="TextBox 364"/>
          <p:cNvSpPr txBox="1"/>
          <p:nvPr/>
        </p:nvSpPr>
        <p:spPr>
          <a:xfrm>
            <a:off x="5040000" y="9372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135</a:t>
            </a:r>
          </a:p>
        </p:txBody>
      </p:sp>
      <p:sp>
        <p:nvSpPr>
          <p:cNvPr id="365" name="TextBox 365"/>
          <p:cNvSpPr txBox="1"/>
          <p:nvPr/>
        </p:nvSpPr>
        <p:spPr>
          <a:xfrm>
            <a:off x="5472000" y="9372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366" name="TextBox 366"/>
          <p:cNvSpPr txBox="1"/>
          <p:nvPr/>
        </p:nvSpPr>
        <p:spPr>
          <a:xfrm>
            <a:off x="6264000" y="9372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67" name="TextBox 367"/>
          <p:cNvSpPr txBox="1"/>
          <p:nvPr/>
        </p:nvSpPr>
        <p:spPr>
          <a:xfrm>
            <a:off x="360000" y="958824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DH18DTA</a:t>
            </a:r>
          </a:p>
        </p:txBody>
      </p:sp>
      <p:sp>
        <p:nvSpPr>
          <p:cNvPr id="368" name="TextBox 368"/>
          <p:cNvSpPr txBox="1"/>
          <p:nvPr/>
        </p:nvSpPr>
        <p:spPr>
          <a:xfrm>
            <a:off x="360000" y="984024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69" name="TextBox 369"/>
          <p:cNvSpPr txBox="1"/>
          <p:nvPr/>
        </p:nvSpPr>
        <p:spPr>
          <a:xfrm>
            <a:off x="720000" y="984024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18130150</a:t>
            </a:r>
          </a:p>
        </p:txBody>
      </p:sp>
      <p:sp>
        <p:nvSpPr>
          <p:cNvPr id="370" name="TextBox 370"/>
          <p:cNvSpPr txBox="1"/>
          <p:nvPr/>
        </p:nvSpPr>
        <p:spPr>
          <a:xfrm>
            <a:off x="1440000" y="984024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Hồ Quốc</a:t>
            </a:r>
          </a:p>
        </p:txBody>
      </p:sp>
      <p:cxnSp>
        <p:nvCxnSpPr>
          <p:cNvPr id="370" name="Line 370"/>
          <p:cNvCxnSpPr/>
          <p:nvPr/>
        </p:nvCxnSpPr>
        <p:spPr>
          <a:xfrm>
            <a:off x="1440000" y="9840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70" name="Line 370"/>
          <p:cNvCxnSpPr/>
          <p:nvPr/>
        </p:nvCxnSpPr>
        <p:spPr>
          <a:xfrm>
            <a:off x="1440000" y="9840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70" name="Line 370"/>
          <p:cNvCxnSpPr/>
          <p:nvPr/>
        </p:nvCxnSpPr>
        <p:spPr>
          <a:xfrm>
            <a:off x="1440000" y="1005624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71" name="TextBox 371"/>
          <p:cNvSpPr txBox="1"/>
          <p:nvPr/>
        </p:nvSpPr>
        <p:spPr>
          <a:xfrm>
            <a:off x="2736000" y="984024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</a:p>
        </p:txBody>
      </p:sp>
      <p:cxnSp>
        <p:nvCxnSpPr>
          <p:cNvPr id="371" name="Line 371"/>
          <p:cNvCxnSpPr/>
          <p:nvPr/>
        </p:nvCxnSpPr>
        <p:spPr>
          <a:xfrm>
            <a:off x="3276000" y="984024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71" name="Line 371"/>
          <p:cNvCxnSpPr/>
          <p:nvPr/>
        </p:nvCxnSpPr>
        <p:spPr>
          <a:xfrm>
            <a:off x="2736000" y="9840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71" name="Line 371"/>
          <p:cNvCxnSpPr/>
          <p:nvPr/>
        </p:nvCxnSpPr>
        <p:spPr>
          <a:xfrm>
            <a:off x="2736000" y="1005624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72" name="TextBox 372"/>
          <p:cNvSpPr txBox="1"/>
          <p:nvPr/>
        </p:nvSpPr>
        <p:spPr>
          <a:xfrm>
            <a:off x="3276000" y="984024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12/03/2000</a:t>
            </a:r>
          </a:p>
        </p:txBody>
      </p:sp>
      <p:sp>
        <p:nvSpPr>
          <p:cNvPr id="373" name="TextBox 373"/>
          <p:cNvSpPr txBox="1"/>
          <p:nvPr/>
        </p:nvSpPr>
        <p:spPr>
          <a:xfrm>
            <a:off x="4104000" y="9840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374" name="TextBox 374"/>
          <p:cNvSpPr txBox="1"/>
          <p:nvPr/>
        </p:nvSpPr>
        <p:spPr>
          <a:xfrm>
            <a:off x="4536000" y="984024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2.38</a:t>
            </a:r>
          </a:p>
        </p:txBody>
      </p:sp>
      <p:sp>
        <p:nvSpPr>
          <p:cNvPr id="375" name="TextBox 375"/>
          <p:cNvSpPr txBox="1"/>
          <p:nvPr/>
        </p:nvSpPr>
        <p:spPr>
          <a:xfrm>
            <a:off x="5040000" y="984024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376" name="TextBox 376"/>
          <p:cNvSpPr txBox="1"/>
          <p:nvPr/>
        </p:nvSpPr>
        <p:spPr>
          <a:xfrm>
            <a:off x="5472000" y="984024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377" name="TextBox 377"/>
          <p:cNvSpPr txBox="1"/>
          <p:nvPr/>
        </p:nvSpPr>
        <p:spPr>
          <a:xfrm>
            <a:off x="6264000" y="984024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0000" y="2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STT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20000" y="2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Mã SV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40000" y="216000"/>
            <a:ext cx="183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 và tên SV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276000" y="2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 sinh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104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Phái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536000" y="2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ĐTB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40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5472000" y="2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Xếp loại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64000" y="2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 vào sổ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60000" y="43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DH19DTA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60000" y="6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20000" y="6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19130120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440000" y="6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Cao Huy Tấn</a:t>
            </a:r>
          </a:p>
        </p:txBody>
      </p:sp>
      <p:cxnSp>
        <p:nvCxnSpPr>
          <p:cNvPr id="14" name="Line 14"/>
          <p:cNvCxnSpPr/>
          <p:nvPr/>
        </p:nvCxnSpPr>
        <p:spPr>
          <a:xfrm>
            <a:off x="1440000" y="6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1440000" y="6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1440000" y="9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" name="TextBox 15"/>
          <p:cNvSpPr txBox="1"/>
          <p:nvPr/>
        </p:nvSpPr>
        <p:spPr>
          <a:xfrm>
            <a:off x="2736000" y="6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Lộc</a:t>
            </a:r>
          </a:p>
        </p:txBody>
      </p:sp>
      <p:cxnSp>
        <p:nvCxnSpPr>
          <p:cNvPr id="15" name="Line 15"/>
          <p:cNvCxnSpPr/>
          <p:nvPr/>
        </p:nvCxnSpPr>
        <p:spPr>
          <a:xfrm>
            <a:off x="3276000" y="6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" name="Line 15"/>
          <p:cNvCxnSpPr/>
          <p:nvPr/>
        </p:nvCxnSpPr>
        <p:spPr>
          <a:xfrm>
            <a:off x="2736000" y="6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" name="Line 15"/>
          <p:cNvCxnSpPr/>
          <p:nvPr/>
        </p:nvCxnSpPr>
        <p:spPr>
          <a:xfrm>
            <a:off x="2736000" y="9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" name="TextBox 16"/>
          <p:cNvSpPr txBox="1"/>
          <p:nvPr/>
        </p:nvSpPr>
        <p:spPr>
          <a:xfrm>
            <a:off x="3276000" y="6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06/06/2001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104000" y="6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4536000" y="6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2.72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040000" y="6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5472000" y="6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6264000" y="6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60000" y="90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720000" y="90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19130162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440000" y="90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</a:p>
        </p:txBody>
      </p:sp>
      <p:cxnSp>
        <p:nvCxnSpPr>
          <p:cNvPr id="24" name="Line 24"/>
          <p:cNvCxnSpPr/>
          <p:nvPr/>
        </p:nvCxnSpPr>
        <p:spPr>
          <a:xfrm>
            <a:off x="1440000" y="9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" name="Line 24"/>
          <p:cNvCxnSpPr/>
          <p:nvPr/>
        </p:nvCxnSpPr>
        <p:spPr>
          <a:xfrm>
            <a:off x="1440000" y="9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" name="Line 24"/>
          <p:cNvCxnSpPr/>
          <p:nvPr/>
        </p:nvCxnSpPr>
        <p:spPr>
          <a:xfrm>
            <a:off x="1440000" y="11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" name="TextBox 25"/>
          <p:cNvSpPr txBox="1"/>
          <p:nvPr/>
        </p:nvSpPr>
        <p:spPr>
          <a:xfrm>
            <a:off x="2736000" y="90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</a:p>
        </p:txBody>
      </p:sp>
      <p:cxnSp>
        <p:nvCxnSpPr>
          <p:cNvPr id="25" name="Line 25"/>
          <p:cNvCxnSpPr/>
          <p:nvPr/>
        </p:nvCxnSpPr>
        <p:spPr>
          <a:xfrm>
            <a:off x="3276000" y="9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2736000" y="9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2736000" y="11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" name="TextBox 26"/>
          <p:cNvSpPr txBox="1"/>
          <p:nvPr/>
        </p:nvSpPr>
        <p:spPr>
          <a:xfrm>
            <a:off x="3276000" y="90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08/05/1998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104000" y="9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536000" y="90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2.59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040000" y="9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138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472000" y="90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264000" y="90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60000" y="111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DH20DTA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60000" y="136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720000" y="136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20130278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440000" y="136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Hồ Nhật</a:t>
            </a:r>
          </a:p>
        </p:txBody>
      </p:sp>
      <p:cxnSp>
        <p:nvCxnSpPr>
          <p:cNvPr id="35" name="Line 35"/>
          <p:cNvCxnSpPr/>
          <p:nvPr/>
        </p:nvCxnSpPr>
        <p:spPr>
          <a:xfrm>
            <a:off x="1440000" y="13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5" name="Line 35"/>
          <p:cNvCxnSpPr/>
          <p:nvPr/>
        </p:nvCxnSpPr>
        <p:spPr>
          <a:xfrm>
            <a:off x="1440000" y="13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5" name="Line 35"/>
          <p:cNvCxnSpPr/>
          <p:nvPr/>
        </p:nvCxnSpPr>
        <p:spPr>
          <a:xfrm>
            <a:off x="1440000" y="15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6" name="TextBox 36"/>
          <p:cNvSpPr txBox="1"/>
          <p:nvPr/>
        </p:nvSpPr>
        <p:spPr>
          <a:xfrm>
            <a:off x="2736000" y="136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Huy</a:t>
            </a:r>
          </a:p>
        </p:txBody>
      </p:sp>
      <p:cxnSp>
        <p:nvCxnSpPr>
          <p:cNvPr id="36" name="Line 36"/>
          <p:cNvCxnSpPr/>
          <p:nvPr/>
        </p:nvCxnSpPr>
        <p:spPr>
          <a:xfrm>
            <a:off x="3276000" y="13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" name="Line 36"/>
          <p:cNvCxnSpPr/>
          <p:nvPr/>
        </p:nvCxnSpPr>
        <p:spPr>
          <a:xfrm>
            <a:off x="2736000" y="13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6" name="Line 36"/>
          <p:cNvCxnSpPr/>
          <p:nvPr/>
        </p:nvCxnSpPr>
        <p:spPr>
          <a:xfrm>
            <a:off x="2736000" y="15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7" name="TextBox 37"/>
          <p:cNvSpPr txBox="1"/>
          <p:nvPr/>
        </p:nvSpPr>
        <p:spPr>
          <a:xfrm>
            <a:off x="3276000" y="136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01/11/2002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104000" y="13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536000" y="136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2.38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040000" y="13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5472000" y="136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6264000" y="136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360000" y="15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720000" y="15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20130212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440000" y="15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Đỗ Phú Nguyên</a:t>
            </a:r>
          </a:p>
        </p:txBody>
      </p:sp>
      <p:cxnSp>
        <p:nvCxnSpPr>
          <p:cNvPr id="45" name="Line 45"/>
          <p:cNvCxnSpPr/>
          <p:nvPr/>
        </p:nvCxnSpPr>
        <p:spPr>
          <a:xfrm>
            <a:off x="1440000" y="15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5" name="Line 45"/>
          <p:cNvCxnSpPr/>
          <p:nvPr/>
        </p:nvCxnSpPr>
        <p:spPr>
          <a:xfrm>
            <a:off x="1440000" y="15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5" name="Line 45"/>
          <p:cNvCxnSpPr/>
          <p:nvPr/>
        </p:nvCxnSpPr>
        <p:spPr>
          <a:xfrm>
            <a:off x="1440000" y="18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6" name="TextBox 46"/>
          <p:cNvSpPr txBox="1"/>
          <p:nvPr/>
        </p:nvSpPr>
        <p:spPr>
          <a:xfrm>
            <a:off x="2736000" y="15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</a:p>
        </p:txBody>
      </p:sp>
      <p:cxnSp>
        <p:nvCxnSpPr>
          <p:cNvPr id="46" name="Line 46"/>
          <p:cNvCxnSpPr/>
          <p:nvPr/>
        </p:nvCxnSpPr>
        <p:spPr>
          <a:xfrm>
            <a:off x="3276000" y="15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6" name="Line 46"/>
          <p:cNvCxnSpPr/>
          <p:nvPr/>
        </p:nvCxnSpPr>
        <p:spPr>
          <a:xfrm>
            <a:off x="2736000" y="15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46" name="Line 46"/>
          <p:cNvCxnSpPr/>
          <p:nvPr/>
        </p:nvCxnSpPr>
        <p:spPr>
          <a:xfrm>
            <a:off x="2736000" y="18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47" name="TextBox 47"/>
          <p:cNvSpPr txBox="1"/>
          <p:nvPr/>
        </p:nvSpPr>
        <p:spPr>
          <a:xfrm>
            <a:off x="3276000" y="15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17/07/2002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104000" y="15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4536000" y="15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2.43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5040000" y="15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472000" y="15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6264000" y="15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360000" y="180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720000" y="180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20130378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1440000" y="180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Văn Phú</a:t>
            </a:r>
          </a:p>
        </p:txBody>
      </p:sp>
      <p:cxnSp>
        <p:nvCxnSpPr>
          <p:cNvPr id="55" name="Line 55"/>
          <p:cNvCxnSpPr/>
          <p:nvPr/>
        </p:nvCxnSpPr>
        <p:spPr>
          <a:xfrm>
            <a:off x="1440000" y="18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5" name="Line 55"/>
          <p:cNvCxnSpPr/>
          <p:nvPr/>
        </p:nvCxnSpPr>
        <p:spPr>
          <a:xfrm>
            <a:off x="1440000" y="18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5" name="Line 55"/>
          <p:cNvCxnSpPr/>
          <p:nvPr/>
        </p:nvCxnSpPr>
        <p:spPr>
          <a:xfrm>
            <a:off x="1440000" y="20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6" name="TextBox 56"/>
          <p:cNvSpPr txBox="1"/>
          <p:nvPr/>
        </p:nvSpPr>
        <p:spPr>
          <a:xfrm>
            <a:off x="2736000" y="180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</a:p>
        </p:txBody>
      </p:sp>
      <p:cxnSp>
        <p:nvCxnSpPr>
          <p:cNvPr id="56" name="Line 56"/>
          <p:cNvCxnSpPr/>
          <p:nvPr/>
        </p:nvCxnSpPr>
        <p:spPr>
          <a:xfrm>
            <a:off x="3276000" y="18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6" name="Line 56"/>
          <p:cNvCxnSpPr/>
          <p:nvPr/>
        </p:nvCxnSpPr>
        <p:spPr>
          <a:xfrm>
            <a:off x="2736000" y="18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56" name="Line 56"/>
          <p:cNvCxnSpPr/>
          <p:nvPr/>
        </p:nvCxnSpPr>
        <p:spPr>
          <a:xfrm>
            <a:off x="2736000" y="20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57" name="TextBox 57"/>
          <p:cNvSpPr txBox="1"/>
          <p:nvPr/>
        </p:nvSpPr>
        <p:spPr>
          <a:xfrm>
            <a:off x="3276000" y="180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18/06/2002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4104000" y="18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4536000" y="180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2.50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5040000" y="18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5472000" y="180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6264000" y="180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360000" y="201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DH20DTB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360000" y="226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720000" y="226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20130424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1440000" y="226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Đặng Công</a:t>
            </a:r>
          </a:p>
        </p:txBody>
      </p:sp>
      <p:cxnSp>
        <p:nvCxnSpPr>
          <p:cNvPr id="66" name="Line 66"/>
          <p:cNvCxnSpPr/>
          <p:nvPr/>
        </p:nvCxnSpPr>
        <p:spPr>
          <a:xfrm>
            <a:off x="1440000" y="22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6" name="Line 66"/>
          <p:cNvCxnSpPr/>
          <p:nvPr/>
        </p:nvCxnSpPr>
        <p:spPr>
          <a:xfrm>
            <a:off x="1440000" y="22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6" name="Line 66"/>
          <p:cNvCxnSpPr/>
          <p:nvPr/>
        </p:nvCxnSpPr>
        <p:spPr>
          <a:xfrm>
            <a:off x="1440000" y="24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7" name="TextBox 67"/>
          <p:cNvSpPr txBox="1"/>
          <p:nvPr/>
        </p:nvSpPr>
        <p:spPr>
          <a:xfrm>
            <a:off x="2736000" y="226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</a:p>
        </p:txBody>
      </p:sp>
      <p:cxnSp>
        <p:nvCxnSpPr>
          <p:cNvPr id="67" name="Line 67"/>
          <p:cNvCxnSpPr/>
          <p:nvPr/>
        </p:nvCxnSpPr>
        <p:spPr>
          <a:xfrm>
            <a:off x="3276000" y="22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7" name="Line 67"/>
          <p:cNvCxnSpPr/>
          <p:nvPr/>
        </p:nvCxnSpPr>
        <p:spPr>
          <a:xfrm>
            <a:off x="2736000" y="22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67" name="Line 67"/>
          <p:cNvCxnSpPr/>
          <p:nvPr/>
        </p:nvCxnSpPr>
        <p:spPr>
          <a:xfrm>
            <a:off x="2736000" y="24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68" name="TextBox 68"/>
          <p:cNvSpPr txBox="1"/>
          <p:nvPr/>
        </p:nvSpPr>
        <p:spPr>
          <a:xfrm>
            <a:off x="3276000" y="226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05/11/2002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4104000" y="22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4536000" y="226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2.97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5040000" y="22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5472000" y="226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6264000" y="226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360000" y="24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720000" y="24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20130257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1440000" y="24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</a:t>
            </a:r>
          </a:p>
        </p:txBody>
      </p:sp>
      <p:cxnSp>
        <p:nvCxnSpPr>
          <p:cNvPr id="76" name="Line 76"/>
          <p:cNvCxnSpPr/>
          <p:nvPr/>
        </p:nvCxnSpPr>
        <p:spPr>
          <a:xfrm>
            <a:off x="1440000" y="24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6" name="Line 76"/>
          <p:cNvCxnSpPr/>
          <p:nvPr/>
        </p:nvCxnSpPr>
        <p:spPr>
          <a:xfrm>
            <a:off x="1440000" y="24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6" name="Line 76"/>
          <p:cNvCxnSpPr/>
          <p:nvPr/>
        </p:nvCxnSpPr>
        <p:spPr>
          <a:xfrm>
            <a:off x="1440000" y="27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7" name="TextBox 77"/>
          <p:cNvSpPr txBox="1"/>
          <p:nvPr/>
        </p:nvSpPr>
        <p:spPr>
          <a:xfrm>
            <a:off x="2736000" y="24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</a:p>
        </p:txBody>
      </p:sp>
      <p:cxnSp>
        <p:nvCxnSpPr>
          <p:cNvPr id="77" name="Line 77"/>
          <p:cNvCxnSpPr/>
          <p:nvPr/>
        </p:nvCxnSpPr>
        <p:spPr>
          <a:xfrm>
            <a:off x="3276000" y="24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7" name="Line 77"/>
          <p:cNvCxnSpPr/>
          <p:nvPr/>
        </p:nvCxnSpPr>
        <p:spPr>
          <a:xfrm>
            <a:off x="2736000" y="24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77" name="Line 77"/>
          <p:cNvCxnSpPr/>
          <p:nvPr/>
        </p:nvCxnSpPr>
        <p:spPr>
          <a:xfrm>
            <a:off x="2736000" y="27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78" name="TextBox 78"/>
          <p:cNvSpPr txBox="1"/>
          <p:nvPr/>
        </p:nvSpPr>
        <p:spPr>
          <a:xfrm>
            <a:off x="3276000" y="24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06/06/2002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4104000" y="24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4536000" y="24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2.40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5040000" y="24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82" name="TextBox 82"/>
          <p:cNvSpPr txBox="1"/>
          <p:nvPr/>
        </p:nvSpPr>
        <p:spPr>
          <a:xfrm>
            <a:off x="5472000" y="24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6264000" y="24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360000" y="270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85" name="TextBox 85"/>
          <p:cNvSpPr txBox="1"/>
          <p:nvPr/>
        </p:nvSpPr>
        <p:spPr>
          <a:xfrm>
            <a:off x="720000" y="270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20130222</a:t>
            </a:r>
          </a:p>
        </p:txBody>
      </p:sp>
      <p:sp>
        <p:nvSpPr>
          <p:cNvPr id="86" name="TextBox 86"/>
          <p:cNvSpPr txBox="1"/>
          <p:nvPr/>
        </p:nvSpPr>
        <p:spPr>
          <a:xfrm>
            <a:off x="1440000" y="270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Cao Thành</a:t>
            </a:r>
          </a:p>
        </p:txBody>
      </p:sp>
      <p:cxnSp>
        <p:nvCxnSpPr>
          <p:cNvPr id="86" name="Line 86"/>
          <p:cNvCxnSpPr/>
          <p:nvPr/>
        </p:nvCxnSpPr>
        <p:spPr>
          <a:xfrm>
            <a:off x="1440000" y="27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6" name="Line 86"/>
          <p:cNvCxnSpPr/>
          <p:nvPr/>
        </p:nvCxnSpPr>
        <p:spPr>
          <a:xfrm>
            <a:off x="1440000" y="27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6" name="Line 86"/>
          <p:cNvCxnSpPr/>
          <p:nvPr/>
        </p:nvCxnSpPr>
        <p:spPr>
          <a:xfrm>
            <a:off x="1440000" y="291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7" name="TextBox 87"/>
          <p:cNvSpPr txBox="1"/>
          <p:nvPr/>
        </p:nvSpPr>
        <p:spPr>
          <a:xfrm>
            <a:off x="2736000" y="270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</a:p>
        </p:txBody>
      </p:sp>
      <p:cxnSp>
        <p:nvCxnSpPr>
          <p:cNvPr id="87" name="Line 87"/>
          <p:cNvCxnSpPr/>
          <p:nvPr/>
        </p:nvCxnSpPr>
        <p:spPr>
          <a:xfrm>
            <a:off x="3276000" y="270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7" name="Line 87"/>
          <p:cNvCxnSpPr/>
          <p:nvPr/>
        </p:nvCxnSpPr>
        <p:spPr>
          <a:xfrm>
            <a:off x="2736000" y="27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87" name="Line 87"/>
          <p:cNvCxnSpPr/>
          <p:nvPr/>
        </p:nvCxnSpPr>
        <p:spPr>
          <a:xfrm>
            <a:off x="2736000" y="291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88" name="TextBox 88"/>
          <p:cNvSpPr txBox="1"/>
          <p:nvPr/>
        </p:nvSpPr>
        <p:spPr>
          <a:xfrm>
            <a:off x="3276000" y="270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27/07/2002</a:t>
            </a:r>
          </a:p>
        </p:txBody>
      </p:sp>
      <p:sp>
        <p:nvSpPr>
          <p:cNvPr id="89" name="TextBox 89"/>
          <p:cNvSpPr txBox="1"/>
          <p:nvPr/>
        </p:nvSpPr>
        <p:spPr>
          <a:xfrm>
            <a:off x="4104000" y="27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90" name="TextBox 90"/>
          <p:cNvSpPr txBox="1"/>
          <p:nvPr/>
        </p:nvSpPr>
        <p:spPr>
          <a:xfrm>
            <a:off x="4536000" y="270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2.39</a:t>
            </a:r>
          </a:p>
        </p:txBody>
      </p:sp>
      <p:sp>
        <p:nvSpPr>
          <p:cNvPr id="91" name="TextBox 91"/>
          <p:cNvSpPr txBox="1"/>
          <p:nvPr/>
        </p:nvSpPr>
        <p:spPr>
          <a:xfrm>
            <a:off x="5040000" y="270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92" name="TextBox 92"/>
          <p:cNvSpPr txBox="1"/>
          <p:nvPr/>
        </p:nvSpPr>
        <p:spPr>
          <a:xfrm>
            <a:off x="5472000" y="270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93" name="TextBox 93"/>
          <p:cNvSpPr txBox="1"/>
          <p:nvPr/>
        </p:nvSpPr>
        <p:spPr>
          <a:xfrm>
            <a:off x="6264000" y="270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94" name="TextBox 94"/>
          <p:cNvSpPr txBox="1"/>
          <p:nvPr/>
        </p:nvSpPr>
        <p:spPr>
          <a:xfrm>
            <a:off x="360000" y="291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DH20DTC</a:t>
            </a:r>
          </a:p>
        </p:txBody>
      </p:sp>
      <p:sp>
        <p:nvSpPr>
          <p:cNvPr id="95" name="TextBox 95"/>
          <p:cNvSpPr txBox="1"/>
          <p:nvPr/>
        </p:nvSpPr>
        <p:spPr>
          <a:xfrm>
            <a:off x="360000" y="316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720000" y="316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20130199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1440000" y="316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Đặng Xuân</a:t>
            </a:r>
          </a:p>
        </p:txBody>
      </p:sp>
      <p:cxnSp>
        <p:nvCxnSpPr>
          <p:cNvPr id="97" name="Line 97"/>
          <p:cNvCxnSpPr/>
          <p:nvPr/>
        </p:nvCxnSpPr>
        <p:spPr>
          <a:xfrm>
            <a:off x="1440000" y="31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7" name="Line 97"/>
          <p:cNvCxnSpPr/>
          <p:nvPr/>
        </p:nvCxnSpPr>
        <p:spPr>
          <a:xfrm>
            <a:off x="1440000" y="31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7" name="Line 97"/>
          <p:cNvCxnSpPr/>
          <p:nvPr/>
        </p:nvCxnSpPr>
        <p:spPr>
          <a:xfrm>
            <a:off x="1440000" y="33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8" name="TextBox 98"/>
          <p:cNvSpPr txBox="1"/>
          <p:nvPr/>
        </p:nvSpPr>
        <p:spPr>
          <a:xfrm>
            <a:off x="2736000" y="316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Bách</a:t>
            </a:r>
          </a:p>
        </p:txBody>
      </p:sp>
      <p:cxnSp>
        <p:nvCxnSpPr>
          <p:cNvPr id="98" name="Line 98"/>
          <p:cNvCxnSpPr/>
          <p:nvPr/>
        </p:nvCxnSpPr>
        <p:spPr>
          <a:xfrm>
            <a:off x="3276000" y="316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8" name="Line 98"/>
          <p:cNvCxnSpPr/>
          <p:nvPr/>
        </p:nvCxnSpPr>
        <p:spPr>
          <a:xfrm>
            <a:off x="2736000" y="31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98" name="Line 98"/>
          <p:cNvCxnSpPr/>
          <p:nvPr/>
        </p:nvCxnSpPr>
        <p:spPr>
          <a:xfrm>
            <a:off x="2736000" y="33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99" name="TextBox 99"/>
          <p:cNvSpPr txBox="1"/>
          <p:nvPr/>
        </p:nvSpPr>
        <p:spPr>
          <a:xfrm>
            <a:off x="3276000" y="316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18/07/2002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4104000" y="31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4536000" y="316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2.84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5040000" y="316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5472000" y="316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6264000" y="316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360000" y="33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720000" y="33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20130099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1440000" y="33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Dương Thanh</a:t>
            </a:r>
          </a:p>
        </p:txBody>
      </p:sp>
      <p:cxnSp>
        <p:nvCxnSpPr>
          <p:cNvPr id="107" name="Line 107"/>
          <p:cNvCxnSpPr/>
          <p:nvPr/>
        </p:nvCxnSpPr>
        <p:spPr>
          <a:xfrm>
            <a:off x="1440000" y="33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7" name="Line 107"/>
          <p:cNvCxnSpPr/>
          <p:nvPr/>
        </p:nvCxnSpPr>
        <p:spPr>
          <a:xfrm>
            <a:off x="1440000" y="33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7" name="Line 107"/>
          <p:cNvCxnSpPr/>
          <p:nvPr/>
        </p:nvCxnSpPr>
        <p:spPr>
          <a:xfrm>
            <a:off x="1440000" y="36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8" name="TextBox 108"/>
          <p:cNvSpPr txBox="1"/>
          <p:nvPr/>
        </p:nvSpPr>
        <p:spPr>
          <a:xfrm>
            <a:off x="2736000" y="33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Phụng</a:t>
            </a:r>
          </a:p>
        </p:txBody>
      </p:sp>
      <p:cxnSp>
        <p:nvCxnSpPr>
          <p:cNvPr id="108" name="Line 108"/>
          <p:cNvCxnSpPr/>
          <p:nvPr/>
        </p:nvCxnSpPr>
        <p:spPr>
          <a:xfrm>
            <a:off x="3276000" y="33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8" name="Line 108"/>
          <p:cNvCxnSpPr/>
          <p:nvPr/>
        </p:nvCxnSpPr>
        <p:spPr>
          <a:xfrm>
            <a:off x="2736000" y="33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08" name="Line 108"/>
          <p:cNvCxnSpPr/>
          <p:nvPr/>
        </p:nvCxnSpPr>
        <p:spPr>
          <a:xfrm>
            <a:off x="2736000" y="36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09" name="TextBox 109"/>
          <p:cNvSpPr txBox="1"/>
          <p:nvPr/>
        </p:nvSpPr>
        <p:spPr>
          <a:xfrm>
            <a:off x="3276000" y="33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19/10/2002</a:t>
            </a:r>
          </a:p>
        </p:txBody>
      </p:sp>
      <p:sp>
        <p:nvSpPr>
          <p:cNvPr id="110" name="TextBox 110"/>
          <p:cNvSpPr txBox="1"/>
          <p:nvPr/>
        </p:nvSpPr>
        <p:spPr>
          <a:xfrm>
            <a:off x="4104000" y="33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11" name="TextBox 111"/>
          <p:cNvSpPr txBox="1"/>
          <p:nvPr/>
        </p:nvSpPr>
        <p:spPr>
          <a:xfrm>
            <a:off x="4536000" y="33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3.02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5040000" y="33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5472000" y="33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6264000" y="33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360000" y="360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Công nghệ Hóa học và Thực phẩm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360000" y="385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DH17DD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360000" y="410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720000" y="410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17125239</a:t>
            </a:r>
          </a:p>
        </p:txBody>
      </p:sp>
      <p:sp>
        <p:nvSpPr>
          <p:cNvPr id="119" name="TextBox 119"/>
          <p:cNvSpPr txBox="1"/>
          <p:nvPr/>
        </p:nvSpPr>
        <p:spPr>
          <a:xfrm>
            <a:off x="1440000" y="410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Vũ Thị Như</a:t>
            </a:r>
          </a:p>
        </p:txBody>
      </p:sp>
      <p:cxnSp>
        <p:nvCxnSpPr>
          <p:cNvPr id="119" name="Line 119"/>
          <p:cNvCxnSpPr/>
          <p:nvPr/>
        </p:nvCxnSpPr>
        <p:spPr>
          <a:xfrm>
            <a:off x="1440000" y="41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9" name="Line 119"/>
          <p:cNvCxnSpPr/>
          <p:nvPr/>
        </p:nvCxnSpPr>
        <p:spPr>
          <a:xfrm>
            <a:off x="1440000" y="41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19" name="Line 119"/>
          <p:cNvCxnSpPr/>
          <p:nvPr/>
        </p:nvCxnSpPr>
        <p:spPr>
          <a:xfrm>
            <a:off x="1440000" y="43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0" name="TextBox 120"/>
          <p:cNvSpPr txBox="1"/>
          <p:nvPr/>
        </p:nvSpPr>
        <p:spPr>
          <a:xfrm>
            <a:off x="2736000" y="410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Quỳnh</a:t>
            </a:r>
          </a:p>
        </p:txBody>
      </p:sp>
      <p:cxnSp>
        <p:nvCxnSpPr>
          <p:cNvPr id="120" name="Line 120"/>
          <p:cNvCxnSpPr/>
          <p:nvPr/>
        </p:nvCxnSpPr>
        <p:spPr>
          <a:xfrm>
            <a:off x="3276000" y="41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0" name="Line 120"/>
          <p:cNvCxnSpPr/>
          <p:nvPr/>
        </p:nvCxnSpPr>
        <p:spPr>
          <a:xfrm>
            <a:off x="2736000" y="41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20" name="Line 120"/>
          <p:cNvCxnSpPr/>
          <p:nvPr/>
        </p:nvCxnSpPr>
        <p:spPr>
          <a:xfrm>
            <a:off x="2736000" y="43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21" name="TextBox 121"/>
          <p:cNvSpPr txBox="1"/>
          <p:nvPr/>
        </p:nvSpPr>
        <p:spPr>
          <a:xfrm>
            <a:off x="3276000" y="410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10/10/1999</a:t>
            </a:r>
          </a:p>
        </p:txBody>
      </p:sp>
      <p:sp>
        <p:nvSpPr>
          <p:cNvPr id="122" name="TextBox 122"/>
          <p:cNvSpPr txBox="1"/>
          <p:nvPr/>
        </p:nvSpPr>
        <p:spPr>
          <a:xfrm>
            <a:off x="4104000" y="41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23" name="TextBox 123"/>
          <p:cNvSpPr txBox="1"/>
          <p:nvPr/>
        </p:nvSpPr>
        <p:spPr>
          <a:xfrm>
            <a:off x="4536000" y="410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3.08</a:t>
            </a:r>
          </a:p>
        </p:txBody>
      </p:sp>
      <p:sp>
        <p:nvSpPr>
          <p:cNvPr id="124" name="TextBox 124"/>
          <p:cNvSpPr txBox="1"/>
          <p:nvPr/>
        </p:nvSpPr>
        <p:spPr>
          <a:xfrm>
            <a:off x="5040000" y="41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136</a:t>
            </a:r>
          </a:p>
        </p:txBody>
      </p:sp>
      <p:sp>
        <p:nvSpPr>
          <p:cNvPr id="125" name="TextBox 125"/>
          <p:cNvSpPr txBox="1"/>
          <p:nvPr/>
        </p:nvSpPr>
        <p:spPr>
          <a:xfrm>
            <a:off x="5472000" y="410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26" name="TextBox 126"/>
          <p:cNvSpPr txBox="1"/>
          <p:nvPr/>
        </p:nvSpPr>
        <p:spPr>
          <a:xfrm>
            <a:off x="6264000" y="410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27" name="TextBox 127"/>
          <p:cNvSpPr txBox="1"/>
          <p:nvPr/>
        </p:nvSpPr>
        <p:spPr>
          <a:xfrm>
            <a:off x="360000" y="432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DH20BQ</a:t>
            </a:r>
          </a:p>
        </p:txBody>
      </p:sp>
      <p:sp>
        <p:nvSpPr>
          <p:cNvPr id="128" name="TextBox 128"/>
          <p:cNvSpPr txBox="1"/>
          <p:nvPr/>
        </p:nvSpPr>
        <p:spPr>
          <a:xfrm>
            <a:off x="360000" y="457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9" name="TextBox 129"/>
          <p:cNvSpPr txBox="1"/>
          <p:nvPr/>
        </p:nvSpPr>
        <p:spPr>
          <a:xfrm>
            <a:off x="720000" y="457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20125736</a:t>
            </a:r>
          </a:p>
        </p:txBody>
      </p:sp>
      <p:sp>
        <p:nvSpPr>
          <p:cNvPr id="130" name="TextBox 130"/>
          <p:cNvSpPr txBox="1"/>
          <p:nvPr/>
        </p:nvSpPr>
        <p:spPr>
          <a:xfrm>
            <a:off x="1440000" y="457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Mỹ</a:t>
            </a:r>
          </a:p>
        </p:txBody>
      </p:sp>
      <p:cxnSp>
        <p:nvCxnSpPr>
          <p:cNvPr id="130" name="Line 130"/>
          <p:cNvCxnSpPr/>
          <p:nvPr/>
        </p:nvCxnSpPr>
        <p:spPr>
          <a:xfrm>
            <a:off x="1440000" y="45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0" name="Line 130"/>
          <p:cNvCxnSpPr/>
          <p:nvPr/>
        </p:nvCxnSpPr>
        <p:spPr>
          <a:xfrm>
            <a:off x="1440000" y="45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0" name="Line 130"/>
          <p:cNvCxnSpPr/>
          <p:nvPr/>
        </p:nvCxnSpPr>
        <p:spPr>
          <a:xfrm>
            <a:off x="1440000" y="47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1" name="TextBox 131"/>
          <p:cNvSpPr txBox="1"/>
          <p:nvPr/>
        </p:nvSpPr>
        <p:spPr>
          <a:xfrm>
            <a:off x="2736000" y="457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</a:p>
        </p:txBody>
      </p:sp>
      <p:cxnSp>
        <p:nvCxnSpPr>
          <p:cNvPr id="131" name="Line 131"/>
          <p:cNvCxnSpPr/>
          <p:nvPr/>
        </p:nvCxnSpPr>
        <p:spPr>
          <a:xfrm>
            <a:off x="3276000" y="45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1" name="Line 131"/>
          <p:cNvCxnSpPr/>
          <p:nvPr/>
        </p:nvCxnSpPr>
        <p:spPr>
          <a:xfrm>
            <a:off x="2736000" y="45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31" name="Line 131"/>
          <p:cNvCxnSpPr/>
          <p:nvPr/>
        </p:nvCxnSpPr>
        <p:spPr>
          <a:xfrm>
            <a:off x="2736000" y="47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32" name="TextBox 132"/>
          <p:cNvSpPr txBox="1"/>
          <p:nvPr/>
        </p:nvSpPr>
        <p:spPr>
          <a:xfrm>
            <a:off x="3276000" y="457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30/05/2002</a:t>
            </a:r>
          </a:p>
        </p:txBody>
      </p:sp>
      <p:sp>
        <p:nvSpPr>
          <p:cNvPr id="133" name="TextBox 133"/>
          <p:cNvSpPr txBox="1"/>
          <p:nvPr/>
        </p:nvSpPr>
        <p:spPr>
          <a:xfrm>
            <a:off x="4104000" y="45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34" name="TextBox 134"/>
          <p:cNvSpPr txBox="1"/>
          <p:nvPr/>
        </p:nvSpPr>
        <p:spPr>
          <a:xfrm>
            <a:off x="4536000" y="457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3.38</a:t>
            </a:r>
          </a:p>
        </p:txBody>
      </p:sp>
      <p:sp>
        <p:nvSpPr>
          <p:cNvPr id="135" name="TextBox 135"/>
          <p:cNvSpPr txBox="1"/>
          <p:nvPr/>
        </p:nvSpPr>
        <p:spPr>
          <a:xfrm>
            <a:off x="5040000" y="45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36" name="TextBox 136"/>
          <p:cNvSpPr txBox="1"/>
          <p:nvPr/>
        </p:nvSpPr>
        <p:spPr>
          <a:xfrm>
            <a:off x="5472000" y="457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37" name="TextBox 137"/>
          <p:cNvSpPr txBox="1"/>
          <p:nvPr/>
        </p:nvSpPr>
        <p:spPr>
          <a:xfrm>
            <a:off x="6264000" y="457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38" name="TextBox 138"/>
          <p:cNvSpPr txBox="1"/>
          <p:nvPr/>
        </p:nvSpPr>
        <p:spPr>
          <a:xfrm>
            <a:off x="360000" y="478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9" name="TextBox 139"/>
          <p:cNvSpPr txBox="1"/>
          <p:nvPr/>
        </p:nvSpPr>
        <p:spPr>
          <a:xfrm>
            <a:off x="720000" y="478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20125771</a:t>
            </a:r>
          </a:p>
        </p:txBody>
      </p:sp>
      <p:sp>
        <p:nvSpPr>
          <p:cNvPr id="140" name="TextBox 140"/>
          <p:cNvSpPr txBox="1"/>
          <p:nvPr/>
        </p:nvSpPr>
        <p:spPr>
          <a:xfrm>
            <a:off x="1440000" y="478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Dương Thị Hồng</a:t>
            </a:r>
          </a:p>
        </p:txBody>
      </p:sp>
      <p:cxnSp>
        <p:nvCxnSpPr>
          <p:cNvPr id="140" name="Line 140"/>
          <p:cNvCxnSpPr/>
          <p:nvPr/>
        </p:nvCxnSpPr>
        <p:spPr>
          <a:xfrm>
            <a:off x="1440000" y="47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0" name="Line 140"/>
          <p:cNvCxnSpPr/>
          <p:nvPr/>
        </p:nvCxnSpPr>
        <p:spPr>
          <a:xfrm>
            <a:off x="1440000" y="47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0" name="Line 140"/>
          <p:cNvCxnSpPr/>
          <p:nvPr/>
        </p:nvCxnSpPr>
        <p:spPr>
          <a:xfrm>
            <a:off x="1440000" y="50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1" name="TextBox 141"/>
          <p:cNvSpPr txBox="1"/>
          <p:nvPr/>
        </p:nvSpPr>
        <p:spPr>
          <a:xfrm>
            <a:off x="2736000" y="478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</a:p>
        </p:txBody>
      </p:sp>
      <p:cxnSp>
        <p:nvCxnSpPr>
          <p:cNvPr id="141" name="Line 141"/>
          <p:cNvCxnSpPr/>
          <p:nvPr/>
        </p:nvCxnSpPr>
        <p:spPr>
          <a:xfrm>
            <a:off x="3276000" y="47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1" name="Line 141"/>
          <p:cNvCxnSpPr/>
          <p:nvPr/>
        </p:nvCxnSpPr>
        <p:spPr>
          <a:xfrm>
            <a:off x="2736000" y="47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1" name="Line 141"/>
          <p:cNvCxnSpPr/>
          <p:nvPr/>
        </p:nvCxnSpPr>
        <p:spPr>
          <a:xfrm>
            <a:off x="2736000" y="50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42" name="TextBox 142"/>
          <p:cNvSpPr txBox="1"/>
          <p:nvPr/>
        </p:nvSpPr>
        <p:spPr>
          <a:xfrm>
            <a:off x="3276000" y="478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07/11/2002</a:t>
            </a:r>
          </a:p>
        </p:txBody>
      </p:sp>
      <p:sp>
        <p:nvSpPr>
          <p:cNvPr id="143" name="TextBox 143"/>
          <p:cNvSpPr txBox="1"/>
          <p:nvPr/>
        </p:nvSpPr>
        <p:spPr>
          <a:xfrm>
            <a:off x="4104000" y="47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44" name="TextBox 144"/>
          <p:cNvSpPr txBox="1"/>
          <p:nvPr/>
        </p:nvSpPr>
        <p:spPr>
          <a:xfrm>
            <a:off x="4536000" y="478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2.48</a:t>
            </a:r>
          </a:p>
        </p:txBody>
      </p:sp>
      <p:sp>
        <p:nvSpPr>
          <p:cNvPr id="145" name="TextBox 145"/>
          <p:cNvSpPr txBox="1"/>
          <p:nvPr/>
        </p:nvSpPr>
        <p:spPr>
          <a:xfrm>
            <a:off x="5040000" y="47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160</a:t>
            </a:r>
          </a:p>
        </p:txBody>
      </p:sp>
      <p:sp>
        <p:nvSpPr>
          <p:cNvPr id="146" name="TextBox 146"/>
          <p:cNvSpPr txBox="1"/>
          <p:nvPr/>
        </p:nvSpPr>
        <p:spPr>
          <a:xfrm>
            <a:off x="5472000" y="478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147" name="TextBox 147"/>
          <p:cNvSpPr txBox="1"/>
          <p:nvPr/>
        </p:nvSpPr>
        <p:spPr>
          <a:xfrm>
            <a:off x="6264000" y="478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48" name="TextBox 148"/>
          <p:cNvSpPr txBox="1"/>
          <p:nvPr/>
        </p:nvSpPr>
        <p:spPr>
          <a:xfrm>
            <a:off x="360000" y="500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49" name="TextBox 149"/>
          <p:cNvSpPr txBox="1"/>
          <p:nvPr/>
        </p:nvSpPr>
        <p:spPr>
          <a:xfrm>
            <a:off x="720000" y="500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20125810</a:t>
            </a:r>
          </a:p>
        </p:txBody>
      </p:sp>
      <p:sp>
        <p:nvSpPr>
          <p:cNvPr id="150" name="TextBox 150"/>
          <p:cNvSpPr txBox="1"/>
          <p:nvPr/>
        </p:nvSpPr>
        <p:spPr>
          <a:xfrm>
            <a:off x="1440000" y="500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Ngô Quốc</a:t>
            </a:r>
          </a:p>
        </p:txBody>
      </p:sp>
      <p:cxnSp>
        <p:nvCxnSpPr>
          <p:cNvPr id="150" name="Line 150"/>
          <p:cNvCxnSpPr/>
          <p:nvPr/>
        </p:nvCxnSpPr>
        <p:spPr>
          <a:xfrm>
            <a:off x="1440000" y="50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0" name="Line 150"/>
          <p:cNvCxnSpPr/>
          <p:nvPr/>
        </p:nvCxnSpPr>
        <p:spPr>
          <a:xfrm>
            <a:off x="1440000" y="50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0" name="Line 150"/>
          <p:cNvCxnSpPr/>
          <p:nvPr/>
        </p:nvCxnSpPr>
        <p:spPr>
          <a:xfrm>
            <a:off x="1440000" y="522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1" name="TextBox 151"/>
          <p:cNvSpPr txBox="1"/>
          <p:nvPr/>
        </p:nvSpPr>
        <p:spPr>
          <a:xfrm>
            <a:off x="2736000" y="500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Vương</a:t>
            </a:r>
          </a:p>
        </p:txBody>
      </p:sp>
      <p:cxnSp>
        <p:nvCxnSpPr>
          <p:cNvPr id="151" name="Line 151"/>
          <p:cNvCxnSpPr/>
          <p:nvPr/>
        </p:nvCxnSpPr>
        <p:spPr>
          <a:xfrm>
            <a:off x="3276000" y="500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1" name="Line 151"/>
          <p:cNvCxnSpPr/>
          <p:nvPr/>
        </p:nvCxnSpPr>
        <p:spPr>
          <a:xfrm>
            <a:off x="2736000" y="50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1" name="Line 151"/>
          <p:cNvCxnSpPr/>
          <p:nvPr/>
        </p:nvCxnSpPr>
        <p:spPr>
          <a:xfrm>
            <a:off x="2736000" y="522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2" name="TextBox 152"/>
          <p:cNvSpPr txBox="1"/>
          <p:nvPr/>
        </p:nvSpPr>
        <p:spPr>
          <a:xfrm>
            <a:off x="3276000" y="500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18/10/2002</a:t>
            </a:r>
          </a:p>
        </p:txBody>
      </p:sp>
      <p:sp>
        <p:nvSpPr>
          <p:cNvPr id="153" name="TextBox 153"/>
          <p:cNvSpPr txBox="1"/>
          <p:nvPr/>
        </p:nvSpPr>
        <p:spPr>
          <a:xfrm>
            <a:off x="4104000" y="50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54" name="TextBox 154"/>
          <p:cNvSpPr txBox="1"/>
          <p:nvPr/>
        </p:nvSpPr>
        <p:spPr>
          <a:xfrm>
            <a:off x="4536000" y="500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2.76</a:t>
            </a:r>
          </a:p>
        </p:txBody>
      </p:sp>
      <p:sp>
        <p:nvSpPr>
          <p:cNvPr id="155" name="TextBox 155"/>
          <p:cNvSpPr txBox="1"/>
          <p:nvPr/>
        </p:nvSpPr>
        <p:spPr>
          <a:xfrm>
            <a:off x="5040000" y="500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56" name="TextBox 156"/>
          <p:cNvSpPr txBox="1"/>
          <p:nvPr/>
        </p:nvSpPr>
        <p:spPr>
          <a:xfrm>
            <a:off x="5472000" y="500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57" name="TextBox 157"/>
          <p:cNvSpPr txBox="1"/>
          <p:nvPr/>
        </p:nvSpPr>
        <p:spPr>
          <a:xfrm>
            <a:off x="6264000" y="500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58" name="TextBox 158"/>
          <p:cNvSpPr txBox="1"/>
          <p:nvPr/>
        </p:nvSpPr>
        <p:spPr>
          <a:xfrm>
            <a:off x="360000" y="522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DH20DD</a:t>
            </a:r>
          </a:p>
        </p:txBody>
      </p:sp>
      <p:sp>
        <p:nvSpPr>
          <p:cNvPr id="159" name="TextBox 159"/>
          <p:cNvSpPr txBox="1"/>
          <p:nvPr/>
        </p:nvSpPr>
        <p:spPr>
          <a:xfrm>
            <a:off x="360000" y="547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0" name="TextBox 160"/>
          <p:cNvSpPr txBox="1"/>
          <p:nvPr/>
        </p:nvSpPr>
        <p:spPr>
          <a:xfrm>
            <a:off x="720000" y="547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20125173</a:t>
            </a:r>
          </a:p>
        </p:txBody>
      </p:sp>
      <p:sp>
        <p:nvSpPr>
          <p:cNvPr id="161" name="TextBox 161"/>
          <p:cNvSpPr txBox="1"/>
          <p:nvPr/>
        </p:nvSpPr>
        <p:spPr>
          <a:xfrm>
            <a:off x="1440000" y="547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Huỳnh Thị Hằng</a:t>
            </a:r>
          </a:p>
        </p:txBody>
      </p:sp>
      <p:cxnSp>
        <p:nvCxnSpPr>
          <p:cNvPr id="161" name="Line 161"/>
          <p:cNvCxnSpPr/>
          <p:nvPr/>
        </p:nvCxnSpPr>
        <p:spPr>
          <a:xfrm>
            <a:off x="1440000" y="54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1" name="Line 161"/>
          <p:cNvCxnSpPr/>
          <p:nvPr/>
        </p:nvCxnSpPr>
        <p:spPr>
          <a:xfrm>
            <a:off x="1440000" y="54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1" name="Line 161"/>
          <p:cNvCxnSpPr/>
          <p:nvPr/>
        </p:nvCxnSpPr>
        <p:spPr>
          <a:xfrm>
            <a:off x="1440000" y="56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2" name="TextBox 162"/>
          <p:cNvSpPr txBox="1"/>
          <p:nvPr/>
        </p:nvSpPr>
        <p:spPr>
          <a:xfrm>
            <a:off x="2736000" y="547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Vy</a:t>
            </a:r>
          </a:p>
        </p:txBody>
      </p:sp>
      <p:cxnSp>
        <p:nvCxnSpPr>
          <p:cNvPr id="162" name="Line 162"/>
          <p:cNvCxnSpPr/>
          <p:nvPr/>
        </p:nvCxnSpPr>
        <p:spPr>
          <a:xfrm>
            <a:off x="3276000" y="547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2" name="Line 162"/>
          <p:cNvCxnSpPr/>
          <p:nvPr/>
        </p:nvCxnSpPr>
        <p:spPr>
          <a:xfrm>
            <a:off x="2736000" y="54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62" name="Line 162"/>
          <p:cNvCxnSpPr/>
          <p:nvPr/>
        </p:nvCxnSpPr>
        <p:spPr>
          <a:xfrm>
            <a:off x="2736000" y="56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3" name="TextBox 163"/>
          <p:cNvSpPr txBox="1"/>
          <p:nvPr/>
        </p:nvSpPr>
        <p:spPr>
          <a:xfrm>
            <a:off x="3276000" y="547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24/09/2002</a:t>
            </a:r>
          </a:p>
        </p:txBody>
      </p:sp>
      <p:sp>
        <p:nvSpPr>
          <p:cNvPr id="164" name="TextBox 164"/>
          <p:cNvSpPr txBox="1"/>
          <p:nvPr/>
        </p:nvSpPr>
        <p:spPr>
          <a:xfrm>
            <a:off x="4104000" y="54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65" name="TextBox 165"/>
          <p:cNvSpPr txBox="1"/>
          <p:nvPr/>
        </p:nvSpPr>
        <p:spPr>
          <a:xfrm>
            <a:off x="4536000" y="547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3.31</a:t>
            </a:r>
          </a:p>
        </p:txBody>
      </p:sp>
      <p:sp>
        <p:nvSpPr>
          <p:cNvPr id="166" name="TextBox 166"/>
          <p:cNvSpPr txBox="1"/>
          <p:nvPr/>
        </p:nvSpPr>
        <p:spPr>
          <a:xfrm>
            <a:off x="5040000" y="547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167" name="TextBox 167"/>
          <p:cNvSpPr txBox="1"/>
          <p:nvPr/>
        </p:nvSpPr>
        <p:spPr>
          <a:xfrm>
            <a:off x="5472000" y="547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168" name="TextBox 168"/>
          <p:cNvSpPr txBox="1"/>
          <p:nvPr/>
        </p:nvSpPr>
        <p:spPr>
          <a:xfrm>
            <a:off x="6264000" y="547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69" name="TextBox 169"/>
          <p:cNvSpPr txBox="1"/>
          <p:nvPr/>
        </p:nvSpPr>
        <p:spPr>
          <a:xfrm>
            <a:off x="360000" y="568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70" name="TextBox 170"/>
          <p:cNvSpPr txBox="1"/>
          <p:nvPr/>
        </p:nvSpPr>
        <p:spPr>
          <a:xfrm>
            <a:off x="720000" y="568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20125499</a:t>
            </a:r>
          </a:p>
        </p:txBody>
      </p:sp>
      <p:sp>
        <p:nvSpPr>
          <p:cNvPr id="171" name="TextBox 171"/>
          <p:cNvSpPr txBox="1"/>
          <p:nvPr/>
        </p:nvSpPr>
        <p:spPr>
          <a:xfrm>
            <a:off x="1440000" y="568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Bùi Hữu</a:t>
            </a:r>
          </a:p>
        </p:txBody>
      </p:sp>
      <p:cxnSp>
        <p:nvCxnSpPr>
          <p:cNvPr id="171" name="Line 171"/>
          <p:cNvCxnSpPr/>
          <p:nvPr/>
        </p:nvCxnSpPr>
        <p:spPr>
          <a:xfrm>
            <a:off x="1440000" y="56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1" name="Line 171"/>
          <p:cNvCxnSpPr/>
          <p:nvPr/>
        </p:nvCxnSpPr>
        <p:spPr>
          <a:xfrm>
            <a:off x="1440000" y="568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1" name="Line 171"/>
          <p:cNvCxnSpPr/>
          <p:nvPr/>
        </p:nvCxnSpPr>
        <p:spPr>
          <a:xfrm>
            <a:off x="1440000" y="590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2" name="TextBox 172"/>
          <p:cNvSpPr txBox="1"/>
          <p:nvPr/>
        </p:nvSpPr>
        <p:spPr>
          <a:xfrm>
            <a:off x="2736000" y="568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Luân</a:t>
            </a:r>
          </a:p>
        </p:txBody>
      </p:sp>
      <p:cxnSp>
        <p:nvCxnSpPr>
          <p:cNvPr id="172" name="Line 172"/>
          <p:cNvCxnSpPr/>
          <p:nvPr/>
        </p:nvCxnSpPr>
        <p:spPr>
          <a:xfrm>
            <a:off x="3276000" y="568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2" name="Line 172"/>
          <p:cNvCxnSpPr/>
          <p:nvPr/>
        </p:nvCxnSpPr>
        <p:spPr>
          <a:xfrm>
            <a:off x="2736000" y="568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72" name="Line 172"/>
          <p:cNvCxnSpPr/>
          <p:nvPr/>
        </p:nvCxnSpPr>
        <p:spPr>
          <a:xfrm>
            <a:off x="2736000" y="590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73" name="TextBox 173"/>
          <p:cNvSpPr txBox="1"/>
          <p:nvPr/>
        </p:nvSpPr>
        <p:spPr>
          <a:xfrm>
            <a:off x="3276000" y="568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06/03/2002</a:t>
            </a:r>
          </a:p>
        </p:txBody>
      </p:sp>
      <p:sp>
        <p:nvSpPr>
          <p:cNvPr id="174" name="TextBox 174"/>
          <p:cNvSpPr txBox="1"/>
          <p:nvPr/>
        </p:nvSpPr>
        <p:spPr>
          <a:xfrm>
            <a:off x="4104000" y="56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75" name="TextBox 175"/>
          <p:cNvSpPr txBox="1"/>
          <p:nvPr/>
        </p:nvSpPr>
        <p:spPr>
          <a:xfrm>
            <a:off x="4536000" y="568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3.10</a:t>
            </a:r>
          </a:p>
        </p:txBody>
      </p:sp>
      <p:sp>
        <p:nvSpPr>
          <p:cNvPr id="176" name="TextBox 176"/>
          <p:cNvSpPr txBox="1"/>
          <p:nvPr/>
        </p:nvSpPr>
        <p:spPr>
          <a:xfrm>
            <a:off x="5040000" y="568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77" name="TextBox 177"/>
          <p:cNvSpPr txBox="1"/>
          <p:nvPr/>
        </p:nvSpPr>
        <p:spPr>
          <a:xfrm>
            <a:off x="5472000" y="568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78" name="TextBox 178"/>
          <p:cNvSpPr txBox="1"/>
          <p:nvPr/>
        </p:nvSpPr>
        <p:spPr>
          <a:xfrm>
            <a:off x="6264000" y="568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79" name="TextBox 179"/>
          <p:cNvSpPr txBox="1"/>
          <p:nvPr/>
        </p:nvSpPr>
        <p:spPr>
          <a:xfrm>
            <a:off x="360000" y="590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DH20HD</a:t>
            </a:r>
          </a:p>
        </p:txBody>
      </p:sp>
      <p:sp>
        <p:nvSpPr>
          <p:cNvPr id="180" name="TextBox 180"/>
          <p:cNvSpPr txBox="1"/>
          <p:nvPr/>
        </p:nvSpPr>
        <p:spPr>
          <a:xfrm>
            <a:off x="360000" y="615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81" name="TextBox 181"/>
          <p:cNvSpPr txBox="1"/>
          <p:nvPr/>
        </p:nvSpPr>
        <p:spPr>
          <a:xfrm>
            <a:off x="720000" y="615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20139264</a:t>
            </a:r>
          </a:p>
        </p:txBody>
      </p:sp>
      <p:sp>
        <p:nvSpPr>
          <p:cNvPr id="182" name="TextBox 182"/>
          <p:cNvSpPr txBox="1"/>
          <p:nvPr/>
        </p:nvSpPr>
        <p:spPr>
          <a:xfrm>
            <a:off x="1440000" y="615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Thị Quỳnh</a:t>
            </a:r>
          </a:p>
        </p:txBody>
      </p:sp>
      <p:cxnSp>
        <p:nvCxnSpPr>
          <p:cNvPr id="182" name="Line 182"/>
          <p:cNvCxnSpPr/>
          <p:nvPr/>
        </p:nvCxnSpPr>
        <p:spPr>
          <a:xfrm>
            <a:off x="1440000" y="61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2" name="Line 182"/>
          <p:cNvCxnSpPr/>
          <p:nvPr/>
        </p:nvCxnSpPr>
        <p:spPr>
          <a:xfrm>
            <a:off x="1440000" y="615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2" name="Line 182"/>
          <p:cNvCxnSpPr/>
          <p:nvPr/>
        </p:nvCxnSpPr>
        <p:spPr>
          <a:xfrm>
            <a:off x="1440000" y="637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3" name="TextBox 183"/>
          <p:cNvSpPr txBox="1"/>
          <p:nvPr/>
        </p:nvSpPr>
        <p:spPr>
          <a:xfrm>
            <a:off x="2736000" y="615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</a:p>
        </p:txBody>
      </p:sp>
      <p:cxnSp>
        <p:nvCxnSpPr>
          <p:cNvPr id="183" name="Line 183"/>
          <p:cNvCxnSpPr/>
          <p:nvPr/>
        </p:nvCxnSpPr>
        <p:spPr>
          <a:xfrm>
            <a:off x="3276000" y="615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3" name="Line 183"/>
          <p:cNvCxnSpPr/>
          <p:nvPr/>
        </p:nvCxnSpPr>
        <p:spPr>
          <a:xfrm>
            <a:off x="2736000" y="615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83" name="Line 183"/>
          <p:cNvCxnSpPr/>
          <p:nvPr/>
        </p:nvCxnSpPr>
        <p:spPr>
          <a:xfrm>
            <a:off x="2736000" y="637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84" name="TextBox 184"/>
          <p:cNvSpPr txBox="1"/>
          <p:nvPr/>
        </p:nvSpPr>
        <p:spPr>
          <a:xfrm>
            <a:off x="3276000" y="615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10/06/2002</a:t>
            </a:r>
          </a:p>
        </p:txBody>
      </p:sp>
      <p:sp>
        <p:nvSpPr>
          <p:cNvPr id="185" name="TextBox 185"/>
          <p:cNvSpPr txBox="1"/>
          <p:nvPr/>
        </p:nvSpPr>
        <p:spPr>
          <a:xfrm>
            <a:off x="4104000" y="61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86" name="TextBox 186"/>
          <p:cNvSpPr txBox="1"/>
          <p:nvPr/>
        </p:nvSpPr>
        <p:spPr>
          <a:xfrm>
            <a:off x="4536000" y="615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2.58</a:t>
            </a:r>
          </a:p>
        </p:txBody>
      </p:sp>
      <p:sp>
        <p:nvSpPr>
          <p:cNvPr id="187" name="TextBox 187"/>
          <p:cNvSpPr txBox="1"/>
          <p:nvPr/>
        </p:nvSpPr>
        <p:spPr>
          <a:xfrm>
            <a:off x="5040000" y="615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188" name="TextBox 188"/>
          <p:cNvSpPr txBox="1"/>
          <p:nvPr/>
        </p:nvSpPr>
        <p:spPr>
          <a:xfrm>
            <a:off x="5472000" y="615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189" name="TextBox 189"/>
          <p:cNvSpPr txBox="1"/>
          <p:nvPr/>
        </p:nvSpPr>
        <p:spPr>
          <a:xfrm>
            <a:off x="6264000" y="615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190" name="TextBox 190"/>
          <p:cNvSpPr txBox="1"/>
          <p:nvPr/>
        </p:nvSpPr>
        <p:spPr>
          <a:xfrm>
            <a:off x="360000" y="637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DH20VT</a:t>
            </a:r>
          </a:p>
        </p:txBody>
      </p:sp>
      <p:sp>
        <p:nvSpPr>
          <p:cNvPr id="191" name="TextBox 191"/>
          <p:cNvSpPr txBox="1"/>
          <p:nvPr/>
        </p:nvSpPr>
        <p:spPr>
          <a:xfrm>
            <a:off x="360000" y="662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2" name="TextBox 192"/>
          <p:cNvSpPr txBox="1"/>
          <p:nvPr/>
        </p:nvSpPr>
        <p:spPr>
          <a:xfrm>
            <a:off x="720000" y="662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20125130</a:t>
            </a:r>
          </a:p>
        </p:txBody>
      </p:sp>
      <p:sp>
        <p:nvSpPr>
          <p:cNvPr id="193" name="TextBox 193"/>
          <p:cNvSpPr txBox="1"/>
          <p:nvPr/>
        </p:nvSpPr>
        <p:spPr>
          <a:xfrm>
            <a:off x="1440000" y="662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Anh</a:t>
            </a:r>
          </a:p>
        </p:txBody>
      </p:sp>
      <p:cxnSp>
        <p:nvCxnSpPr>
          <p:cNvPr id="193" name="Line 193"/>
          <p:cNvCxnSpPr/>
          <p:nvPr/>
        </p:nvCxnSpPr>
        <p:spPr>
          <a:xfrm>
            <a:off x="1440000" y="66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3" name="Line 193"/>
          <p:cNvCxnSpPr/>
          <p:nvPr/>
        </p:nvCxnSpPr>
        <p:spPr>
          <a:xfrm>
            <a:off x="1440000" y="66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3" name="Line 193"/>
          <p:cNvCxnSpPr/>
          <p:nvPr/>
        </p:nvCxnSpPr>
        <p:spPr>
          <a:xfrm>
            <a:off x="1440000" y="68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4" name="TextBox 194"/>
          <p:cNvSpPr txBox="1"/>
          <p:nvPr/>
        </p:nvSpPr>
        <p:spPr>
          <a:xfrm>
            <a:off x="2736000" y="662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</a:p>
        </p:txBody>
      </p:sp>
      <p:cxnSp>
        <p:nvCxnSpPr>
          <p:cNvPr id="194" name="Line 194"/>
          <p:cNvCxnSpPr/>
          <p:nvPr/>
        </p:nvCxnSpPr>
        <p:spPr>
          <a:xfrm>
            <a:off x="3276000" y="66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4" name="Line 194"/>
          <p:cNvCxnSpPr/>
          <p:nvPr/>
        </p:nvCxnSpPr>
        <p:spPr>
          <a:xfrm>
            <a:off x="2736000" y="66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94" name="Line 194"/>
          <p:cNvCxnSpPr/>
          <p:nvPr/>
        </p:nvCxnSpPr>
        <p:spPr>
          <a:xfrm>
            <a:off x="2736000" y="68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95" name="TextBox 195"/>
          <p:cNvSpPr txBox="1"/>
          <p:nvPr/>
        </p:nvSpPr>
        <p:spPr>
          <a:xfrm>
            <a:off x="3276000" y="662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16/10/2002</a:t>
            </a:r>
          </a:p>
        </p:txBody>
      </p:sp>
      <p:sp>
        <p:nvSpPr>
          <p:cNvPr id="196" name="TextBox 196"/>
          <p:cNvSpPr txBox="1"/>
          <p:nvPr/>
        </p:nvSpPr>
        <p:spPr>
          <a:xfrm>
            <a:off x="4104000" y="66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197" name="TextBox 197"/>
          <p:cNvSpPr txBox="1"/>
          <p:nvPr/>
        </p:nvSpPr>
        <p:spPr>
          <a:xfrm>
            <a:off x="4536000" y="662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2.75</a:t>
            </a:r>
          </a:p>
        </p:txBody>
      </p:sp>
      <p:sp>
        <p:nvSpPr>
          <p:cNvPr id="198" name="TextBox 198"/>
          <p:cNvSpPr txBox="1"/>
          <p:nvPr/>
        </p:nvSpPr>
        <p:spPr>
          <a:xfrm>
            <a:off x="5040000" y="66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160</a:t>
            </a:r>
          </a:p>
        </p:txBody>
      </p:sp>
      <p:sp>
        <p:nvSpPr>
          <p:cNvPr id="199" name="TextBox 199"/>
          <p:cNvSpPr txBox="1"/>
          <p:nvPr/>
        </p:nvSpPr>
        <p:spPr>
          <a:xfrm>
            <a:off x="5472000" y="662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00" name="TextBox 200"/>
          <p:cNvSpPr txBox="1"/>
          <p:nvPr/>
        </p:nvSpPr>
        <p:spPr>
          <a:xfrm>
            <a:off x="6264000" y="662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01" name="TextBox 201"/>
          <p:cNvSpPr txBox="1"/>
          <p:nvPr/>
        </p:nvSpPr>
        <p:spPr>
          <a:xfrm>
            <a:off x="360000" y="684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2" name="TextBox 202"/>
          <p:cNvSpPr txBox="1"/>
          <p:nvPr/>
        </p:nvSpPr>
        <p:spPr>
          <a:xfrm>
            <a:off x="720000" y="684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20125621</a:t>
            </a:r>
          </a:p>
        </p:txBody>
      </p:sp>
      <p:sp>
        <p:nvSpPr>
          <p:cNvPr id="203" name="TextBox 203"/>
          <p:cNvSpPr txBox="1"/>
          <p:nvPr/>
        </p:nvSpPr>
        <p:spPr>
          <a:xfrm>
            <a:off x="1440000" y="684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Trần Tấn</a:t>
            </a:r>
          </a:p>
        </p:txBody>
      </p:sp>
      <p:cxnSp>
        <p:nvCxnSpPr>
          <p:cNvPr id="203" name="Line 203"/>
          <p:cNvCxnSpPr/>
          <p:nvPr/>
        </p:nvCxnSpPr>
        <p:spPr>
          <a:xfrm>
            <a:off x="1440000" y="684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3" name="Line 203"/>
          <p:cNvCxnSpPr/>
          <p:nvPr/>
        </p:nvCxnSpPr>
        <p:spPr>
          <a:xfrm>
            <a:off x="1440000" y="68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3" name="Line 203"/>
          <p:cNvCxnSpPr/>
          <p:nvPr/>
        </p:nvCxnSpPr>
        <p:spPr>
          <a:xfrm>
            <a:off x="1440000" y="705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4" name="TextBox 204"/>
          <p:cNvSpPr txBox="1"/>
          <p:nvPr/>
        </p:nvSpPr>
        <p:spPr>
          <a:xfrm>
            <a:off x="2736000" y="684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</a:p>
        </p:txBody>
      </p:sp>
      <p:cxnSp>
        <p:nvCxnSpPr>
          <p:cNvPr id="204" name="Line 204"/>
          <p:cNvCxnSpPr/>
          <p:nvPr/>
        </p:nvCxnSpPr>
        <p:spPr>
          <a:xfrm>
            <a:off x="3276000" y="684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4" name="Line 204"/>
          <p:cNvCxnSpPr/>
          <p:nvPr/>
        </p:nvCxnSpPr>
        <p:spPr>
          <a:xfrm>
            <a:off x="2736000" y="68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04" name="Line 204"/>
          <p:cNvCxnSpPr/>
          <p:nvPr/>
        </p:nvCxnSpPr>
        <p:spPr>
          <a:xfrm>
            <a:off x="2736000" y="705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05" name="TextBox 205"/>
          <p:cNvSpPr txBox="1"/>
          <p:nvPr/>
        </p:nvSpPr>
        <p:spPr>
          <a:xfrm>
            <a:off x="3276000" y="684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10/06/2002</a:t>
            </a:r>
          </a:p>
        </p:txBody>
      </p:sp>
      <p:sp>
        <p:nvSpPr>
          <p:cNvPr id="206" name="TextBox 206"/>
          <p:cNvSpPr txBox="1"/>
          <p:nvPr/>
        </p:nvSpPr>
        <p:spPr>
          <a:xfrm>
            <a:off x="4104000" y="684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07" name="TextBox 207"/>
          <p:cNvSpPr txBox="1"/>
          <p:nvPr/>
        </p:nvSpPr>
        <p:spPr>
          <a:xfrm>
            <a:off x="4536000" y="684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3.05</a:t>
            </a:r>
          </a:p>
        </p:txBody>
      </p:sp>
      <p:sp>
        <p:nvSpPr>
          <p:cNvPr id="208" name="TextBox 208"/>
          <p:cNvSpPr txBox="1"/>
          <p:nvPr/>
        </p:nvSpPr>
        <p:spPr>
          <a:xfrm>
            <a:off x="5040000" y="684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209" name="TextBox 209"/>
          <p:cNvSpPr txBox="1"/>
          <p:nvPr/>
        </p:nvSpPr>
        <p:spPr>
          <a:xfrm>
            <a:off x="5472000" y="684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10" name="TextBox 210"/>
          <p:cNvSpPr txBox="1"/>
          <p:nvPr/>
        </p:nvSpPr>
        <p:spPr>
          <a:xfrm>
            <a:off x="6264000" y="684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11" name="TextBox 211"/>
          <p:cNvSpPr txBox="1"/>
          <p:nvPr/>
        </p:nvSpPr>
        <p:spPr>
          <a:xfrm>
            <a:off x="360000" y="7056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DH21BQ</a:t>
            </a:r>
          </a:p>
        </p:txBody>
      </p:sp>
      <p:sp>
        <p:nvSpPr>
          <p:cNvPr id="212" name="TextBox 212"/>
          <p:cNvSpPr txBox="1"/>
          <p:nvPr/>
        </p:nvSpPr>
        <p:spPr>
          <a:xfrm>
            <a:off x="360000" y="730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3" name="TextBox 213"/>
          <p:cNvSpPr txBox="1"/>
          <p:nvPr/>
        </p:nvSpPr>
        <p:spPr>
          <a:xfrm>
            <a:off x="720000" y="730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21129827</a:t>
            </a:r>
          </a:p>
        </p:txBody>
      </p:sp>
      <p:sp>
        <p:nvSpPr>
          <p:cNvPr id="214" name="TextBox 214"/>
          <p:cNvSpPr txBox="1"/>
          <p:nvPr/>
        </p:nvSpPr>
        <p:spPr>
          <a:xfrm>
            <a:off x="1440000" y="730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Hoàng Sao</a:t>
            </a:r>
          </a:p>
        </p:txBody>
      </p:sp>
      <p:cxnSp>
        <p:nvCxnSpPr>
          <p:cNvPr id="214" name="Line 214"/>
          <p:cNvCxnSpPr/>
          <p:nvPr/>
        </p:nvCxnSpPr>
        <p:spPr>
          <a:xfrm>
            <a:off x="1440000" y="73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4" name="Line 214"/>
          <p:cNvCxnSpPr/>
          <p:nvPr/>
        </p:nvCxnSpPr>
        <p:spPr>
          <a:xfrm>
            <a:off x="1440000" y="730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4" name="Line 214"/>
          <p:cNvCxnSpPr/>
          <p:nvPr/>
        </p:nvCxnSpPr>
        <p:spPr>
          <a:xfrm>
            <a:off x="1440000" y="75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5" name="TextBox 215"/>
          <p:cNvSpPr txBox="1"/>
          <p:nvPr/>
        </p:nvSpPr>
        <p:spPr>
          <a:xfrm>
            <a:off x="2736000" y="730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Vỹ</a:t>
            </a:r>
          </a:p>
        </p:txBody>
      </p:sp>
      <p:cxnSp>
        <p:nvCxnSpPr>
          <p:cNvPr id="215" name="Line 215"/>
          <p:cNvCxnSpPr/>
          <p:nvPr/>
        </p:nvCxnSpPr>
        <p:spPr>
          <a:xfrm>
            <a:off x="3276000" y="73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5" name="Line 215"/>
          <p:cNvCxnSpPr/>
          <p:nvPr/>
        </p:nvCxnSpPr>
        <p:spPr>
          <a:xfrm>
            <a:off x="2736000" y="730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15" name="Line 215"/>
          <p:cNvCxnSpPr/>
          <p:nvPr/>
        </p:nvCxnSpPr>
        <p:spPr>
          <a:xfrm>
            <a:off x="2736000" y="75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16" name="TextBox 216"/>
          <p:cNvSpPr txBox="1"/>
          <p:nvPr/>
        </p:nvSpPr>
        <p:spPr>
          <a:xfrm>
            <a:off x="3276000" y="730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23/09/2003</a:t>
            </a:r>
          </a:p>
        </p:txBody>
      </p:sp>
      <p:sp>
        <p:nvSpPr>
          <p:cNvPr id="217" name="TextBox 217"/>
          <p:cNvSpPr txBox="1"/>
          <p:nvPr/>
        </p:nvSpPr>
        <p:spPr>
          <a:xfrm>
            <a:off x="4104000" y="73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18" name="TextBox 218"/>
          <p:cNvSpPr txBox="1"/>
          <p:nvPr/>
        </p:nvSpPr>
        <p:spPr>
          <a:xfrm>
            <a:off x="4536000" y="730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3.61</a:t>
            </a:r>
          </a:p>
        </p:txBody>
      </p:sp>
      <p:sp>
        <p:nvSpPr>
          <p:cNvPr id="219" name="TextBox 219"/>
          <p:cNvSpPr txBox="1"/>
          <p:nvPr/>
        </p:nvSpPr>
        <p:spPr>
          <a:xfrm>
            <a:off x="5040000" y="73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20" name="TextBox 220"/>
          <p:cNvSpPr txBox="1"/>
          <p:nvPr/>
        </p:nvSpPr>
        <p:spPr>
          <a:xfrm>
            <a:off x="5472000" y="730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Xuất sắc</a:t>
            </a:r>
          </a:p>
        </p:txBody>
      </p:sp>
      <p:sp>
        <p:nvSpPr>
          <p:cNvPr id="221" name="TextBox 221"/>
          <p:cNvSpPr txBox="1"/>
          <p:nvPr/>
        </p:nvSpPr>
        <p:spPr>
          <a:xfrm>
            <a:off x="6264000" y="730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22" name="TextBox 222"/>
          <p:cNvSpPr txBox="1"/>
          <p:nvPr/>
        </p:nvSpPr>
        <p:spPr>
          <a:xfrm>
            <a:off x="360000" y="7524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DH21DD</a:t>
            </a:r>
          </a:p>
        </p:txBody>
      </p:sp>
      <p:sp>
        <p:nvSpPr>
          <p:cNvPr id="223" name="TextBox 223"/>
          <p:cNvSpPr txBox="1"/>
          <p:nvPr/>
        </p:nvSpPr>
        <p:spPr>
          <a:xfrm>
            <a:off x="360000" y="777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24" name="TextBox 224"/>
          <p:cNvSpPr txBox="1"/>
          <p:nvPr/>
        </p:nvSpPr>
        <p:spPr>
          <a:xfrm>
            <a:off x="720000" y="777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21129728</a:t>
            </a:r>
          </a:p>
        </p:txBody>
      </p:sp>
      <p:sp>
        <p:nvSpPr>
          <p:cNvPr id="225" name="TextBox 225"/>
          <p:cNvSpPr txBox="1"/>
          <p:nvPr/>
        </p:nvSpPr>
        <p:spPr>
          <a:xfrm>
            <a:off x="1440000" y="777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 Thị Thúy</a:t>
            </a:r>
          </a:p>
        </p:txBody>
      </p:sp>
      <p:cxnSp>
        <p:nvCxnSpPr>
          <p:cNvPr id="225" name="Line 225"/>
          <p:cNvCxnSpPr/>
          <p:nvPr/>
        </p:nvCxnSpPr>
        <p:spPr>
          <a:xfrm>
            <a:off x="1440000" y="777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5" name="Line 225"/>
          <p:cNvCxnSpPr/>
          <p:nvPr/>
        </p:nvCxnSpPr>
        <p:spPr>
          <a:xfrm>
            <a:off x="1440000" y="777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5" name="Line 225"/>
          <p:cNvCxnSpPr/>
          <p:nvPr/>
        </p:nvCxnSpPr>
        <p:spPr>
          <a:xfrm>
            <a:off x="1440000" y="799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6" name="TextBox 226"/>
          <p:cNvSpPr txBox="1"/>
          <p:nvPr/>
        </p:nvSpPr>
        <p:spPr>
          <a:xfrm>
            <a:off x="2736000" y="777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Uyên</a:t>
            </a:r>
          </a:p>
        </p:txBody>
      </p:sp>
      <p:cxnSp>
        <p:nvCxnSpPr>
          <p:cNvPr id="226" name="Line 226"/>
          <p:cNvCxnSpPr/>
          <p:nvPr/>
        </p:nvCxnSpPr>
        <p:spPr>
          <a:xfrm>
            <a:off x="3276000" y="777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6" name="Line 226"/>
          <p:cNvCxnSpPr/>
          <p:nvPr/>
        </p:nvCxnSpPr>
        <p:spPr>
          <a:xfrm>
            <a:off x="2736000" y="777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26" name="Line 226"/>
          <p:cNvCxnSpPr/>
          <p:nvPr/>
        </p:nvCxnSpPr>
        <p:spPr>
          <a:xfrm>
            <a:off x="2736000" y="799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27" name="TextBox 227"/>
          <p:cNvSpPr txBox="1"/>
          <p:nvPr/>
        </p:nvSpPr>
        <p:spPr>
          <a:xfrm>
            <a:off x="3276000" y="777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07/05/2003</a:t>
            </a:r>
          </a:p>
        </p:txBody>
      </p:sp>
      <p:sp>
        <p:nvSpPr>
          <p:cNvPr id="228" name="TextBox 228"/>
          <p:cNvSpPr txBox="1"/>
          <p:nvPr/>
        </p:nvSpPr>
        <p:spPr>
          <a:xfrm>
            <a:off x="4104000" y="777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29" name="TextBox 229"/>
          <p:cNvSpPr txBox="1"/>
          <p:nvPr/>
        </p:nvSpPr>
        <p:spPr>
          <a:xfrm>
            <a:off x="4536000" y="777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3.53</a:t>
            </a:r>
          </a:p>
        </p:txBody>
      </p:sp>
      <p:sp>
        <p:nvSpPr>
          <p:cNvPr id="230" name="TextBox 230"/>
          <p:cNvSpPr txBox="1"/>
          <p:nvPr/>
        </p:nvSpPr>
        <p:spPr>
          <a:xfrm>
            <a:off x="5040000" y="777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231" name="TextBox 231"/>
          <p:cNvSpPr txBox="1"/>
          <p:nvPr/>
        </p:nvSpPr>
        <p:spPr>
          <a:xfrm>
            <a:off x="5472000" y="777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32" name="TextBox 232"/>
          <p:cNvSpPr txBox="1"/>
          <p:nvPr/>
        </p:nvSpPr>
        <p:spPr>
          <a:xfrm>
            <a:off x="6264000" y="777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33" name="TextBox 233"/>
          <p:cNvSpPr txBox="1"/>
          <p:nvPr/>
        </p:nvSpPr>
        <p:spPr>
          <a:xfrm>
            <a:off x="360000" y="799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34" name="TextBox 234"/>
          <p:cNvSpPr txBox="1"/>
          <p:nvPr/>
        </p:nvSpPr>
        <p:spPr>
          <a:xfrm>
            <a:off x="720000" y="799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21125502</a:t>
            </a:r>
          </a:p>
        </p:txBody>
      </p:sp>
      <p:sp>
        <p:nvSpPr>
          <p:cNvPr id="235" name="TextBox 235"/>
          <p:cNvSpPr txBox="1"/>
          <p:nvPr/>
        </p:nvSpPr>
        <p:spPr>
          <a:xfrm>
            <a:off x="1440000" y="799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Tường</a:t>
            </a:r>
          </a:p>
        </p:txBody>
      </p:sp>
      <p:cxnSp>
        <p:nvCxnSpPr>
          <p:cNvPr id="235" name="Line 235"/>
          <p:cNvCxnSpPr/>
          <p:nvPr/>
        </p:nvCxnSpPr>
        <p:spPr>
          <a:xfrm>
            <a:off x="1440000" y="799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5" name="Line 235"/>
          <p:cNvCxnSpPr/>
          <p:nvPr/>
        </p:nvCxnSpPr>
        <p:spPr>
          <a:xfrm>
            <a:off x="1440000" y="799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5" name="Line 235"/>
          <p:cNvCxnSpPr/>
          <p:nvPr/>
        </p:nvCxnSpPr>
        <p:spPr>
          <a:xfrm>
            <a:off x="1440000" y="820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6" name="TextBox 236"/>
          <p:cNvSpPr txBox="1"/>
          <p:nvPr/>
        </p:nvSpPr>
        <p:spPr>
          <a:xfrm>
            <a:off x="2736000" y="799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Vy</a:t>
            </a:r>
          </a:p>
        </p:txBody>
      </p:sp>
      <p:cxnSp>
        <p:nvCxnSpPr>
          <p:cNvPr id="236" name="Line 236"/>
          <p:cNvCxnSpPr/>
          <p:nvPr/>
        </p:nvCxnSpPr>
        <p:spPr>
          <a:xfrm>
            <a:off x="3276000" y="799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6" name="Line 236"/>
          <p:cNvCxnSpPr/>
          <p:nvPr/>
        </p:nvCxnSpPr>
        <p:spPr>
          <a:xfrm>
            <a:off x="2736000" y="799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36" name="Line 236"/>
          <p:cNvCxnSpPr/>
          <p:nvPr/>
        </p:nvCxnSpPr>
        <p:spPr>
          <a:xfrm>
            <a:off x="2736000" y="820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37" name="TextBox 237"/>
          <p:cNvSpPr txBox="1"/>
          <p:nvPr/>
        </p:nvSpPr>
        <p:spPr>
          <a:xfrm>
            <a:off x="3276000" y="799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16/04/2003</a:t>
            </a:r>
          </a:p>
        </p:txBody>
      </p:sp>
      <p:sp>
        <p:nvSpPr>
          <p:cNvPr id="238" name="TextBox 238"/>
          <p:cNvSpPr txBox="1"/>
          <p:nvPr/>
        </p:nvSpPr>
        <p:spPr>
          <a:xfrm>
            <a:off x="4104000" y="799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39" name="TextBox 239"/>
          <p:cNvSpPr txBox="1"/>
          <p:nvPr/>
        </p:nvSpPr>
        <p:spPr>
          <a:xfrm>
            <a:off x="4536000" y="799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2.84</a:t>
            </a:r>
          </a:p>
        </p:txBody>
      </p:sp>
      <p:sp>
        <p:nvSpPr>
          <p:cNvPr id="240" name="TextBox 240"/>
          <p:cNvSpPr txBox="1"/>
          <p:nvPr/>
        </p:nvSpPr>
        <p:spPr>
          <a:xfrm>
            <a:off x="5040000" y="799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241" name="TextBox 241"/>
          <p:cNvSpPr txBox="1"/>
          <p:nvPr/>
        </p:nvSpPr>
        <p:spPr>
          <a:xfrm>
            <a:off x="5472000" y="799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42" name="TextBox 242"/>
          <p:cNvSpPr txBox="1"/>
          <p:nvPr/>
        </p:nvSpPr>
        <p:spPr>
          <a:xfrm>
            <a:off x="6264000" y="799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43" name="TextBox 243"/>
          <p:cNvSpPr txBox="1"/>
          <p:nvPr/>
        </p:nvSpPr>
        <p:spPr>
          <a:xfrm>
            <a:off x="360000" y="8208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44" name="TextBox 244"/>
          <p:cNvSpPr txBox="1"/>
          <p:nvPr/>
        </p:nvSpPr>
        <p:spPr>
          <a:xfrm>
            <a:off x="720000" y="8208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21129740</a:t>
            </a:r>
          </a:p>
        </p:txBody>
      </p:sp>
      <p:sp>
        <p:nvSpPr>
          <p:cNvPr id="245" name="TextBox 245"/>
          <p:cNvSpPr txBox="1"/>
          <p:nvPr/>
        </p:nvSpPr>
        <p:spPr>
          <a:xfrm>
            <a:off x="1440000" y="8208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Thúy</a:t>
            </a:r>
          </a:p>
        </p:txBody>
      </p:sp>
      <p:cxnSp>
        <p:nvCxnSpPr>
          <p:cNvPr id="245" name="Line 245"/>
          <p:cNvCxnSpPr/>
          <p:nvPr/>
        </p:nvCxnSpPr>
        <p:spPr>
          <a:xfrm>
            <a:off x="1440000" y="82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5" name="Line 245"/>
          <p:cNvCxnSpPr/>
          <p:nvPr/>
        </p:nvCxnSpPr>
        <p:spPr>
          <a:xfrm>
            <a:off x="1440000" y="820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5" name="Line 245"/>
          <p:cNvCxnSpPr/>
          <p:nvPr/>
        </p:nvCxnSpPr>
        <p:spPr>
          <a:xfrm>
            <a:off x="1440000" y="84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6" name="TextBox 246"/>
          <p:cNvSpPr txBox="1"/>
          <p:nvPr/>
        </p:nvSpPr>
        <p:spPr>
          <a:xfrm>
            <a:off x="2736000" y="8208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</a:p>
        </p:txBody>
      </p:sp>
      <p:cxnSp>
        <p:nvCxnSpPr>
          <p:cNvPr id="246" name="Line 246"/>
          <p:cNvCxnSpPr/>
          <p:nvPr/>
        </p:nvCxnSpPr>
        <p:spPr>
          <a:xfrm>
            <a:off x="3276000" y="8208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6" name="Line 246"/>
          <p:cNvCxnSpPr/>
          <p:nvPr/>
        </p:nvCxnSpPr>
        <p:spPr>
          <a:xfrm>
            <a:off x="2736000" y="820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46" name="Line 246"/>
          <p:cNvCxnSpPr/>
          <p:nvPr/>
        </p:nvCxnSpPr>
        <p:spPr>
          <a:xfrm>
            <a:off x="2736000" y="84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47" name="TextBox 247"/>
          <p:cNvSpPr txBox="1"/>
          <p:nvPr/>
        </p:nvSpPr>
        <p:spPr>
          <a:xfrm>
            <a:off x="3276000" y="8208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22/08/2003</a:t>
            </a:r>
          </a:p>
        </p:txBody>
      </p:sp>
      <p:sp>
        <p:nvSpPr>
          <p:cNvPr id="248" name="TextBox 248"/>
          <p:cNvSpPr txBox="1"/>
          <p:nvPr/>
        </p:nvSpPr>
        <p:spPr>
          <a:xfrm>
            <a:off x="4104000" y="82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49" name="TextBox 249"/>
          <p:cNvSpPr txBox="1"/>
          <p:nvPr/>
        </p:nvSpPr>
        <p:spPr>
          <a:xfrm>
            <a:off x="4536000" y="8208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2.94</a:t>
            </a:r>
          </a:p>
        </p:txBody>
      </p:sp>
      <p:sp>
        <p:nvSpPr>
          <p:cNvPr id="250" name="TextBox 250"/>
          <p:cNvSpPr txBox="1"/>
          <p:nvPr/>
        </p:nvSpPr>
        <p:spPr>
          <a:xfrm>
            <a:off x="5040000" y="8208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251" name="TextBox 251"/>
          <p:cNvSpPr txBox="1"/>
          <p:nvPr/>
        </p:nvSpPr>
        <p:spPr>
          <a:xfrm>
            <a:off x="5472000" y="8208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52" name="TextBox 252"/>
          <p:cNvSpPr txBox="1"/>
          <p:nvPr/>
        </p:nvSpPr>
        <p:spPr>
          <a:xfrm>
            <a:off x="6264000" y="8208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53" name="TextBox 253"/>
          <p:cNvSpPr txBox="1"/>
          <p:nvPr/>
        </p:nvSpPr>
        <p:spPr>
          <a:xfrm>
            <a:off x="360000" y="842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54" name="TextBox 254"/>
          <p:cNvSpPr txBox="1"/>
          <p:nvPr/>
        </p:nvSpPr>
        <p:spPr>
          <a:xfrm>
            <a:off x="720000" y="842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21129593</a:t>
            </a:r>
          </a:p>
        </p:txBody>
      </p:sp>
      <p:sp>
        <p:nvSpPr>
          <p:cNvPr id="255" name="TextBox 255"/>
          <p:cNvSpPr txBox="1"/>
          <p:nvPr/>
        </p:nvSpPr>
        <p:spPr>
          <a:xfrm>
            <a:off x="1440000" y="842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Đoàn Minh</a:t>
            </a:r>
          </a:p>
        </p:txBody>
      </p:sp>
      <p:cxnSp>
        <p:nvCxnSpPr>
          <p:cNvPr id="255" name="Line 255"/>
          <p:cNvCxnSpPr/>
          <p:nvPr/>
        </p:nvCxnSpPr>
        <p:spPr>
          <a:xfrm>
            <a:off x="1440000" y="84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5" name="Line 255"/>
          <p:cNvCxnSpPr/>
          <p:nvPr/>
        </p:nvCxnSpPr>
        <p:spPr>
          <a:xfrm>
            <a:off x="1440000" y="842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5" name="Line 255"/>
          <p:cNvCxnSpPr/>
          <p:nvPr/>
        </p:nvCxnSpPr>
        <p:spPr>
          <a:xfrm>
            <a:off x="1440000" y="864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6" name="TextBox 256"/>
          <p:cNvSpPr txBox="1"/>
          <p:nvPr/>
        </p:nvSpPr>
        <p:spPr>
          <a:xfrm>
            <a:off x="2736000" y="842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</a:p>
        </p:txBody>
      </p:sp>
      <p:cxnSp>
        <p:nvCxnSpPr>
          <p:cNvPr id="256" name="Line 256"/>
          <p:cNvCxnSpPr/>
          <p:nvPr/>
        </p:nvCxnSpPr>
        <p:spPr>
          <a:xfrm>
            <a:off x="3276000" y="842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6" name="Line 256"/>
          <p:cNvCxnSpPr/>
          <p:nvPr/>
        </p:nvCxnSpPr>
        <p:spPr>
          <a:xfrm>
            <a:off x="2736000" y="842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6" name="Line 256"/>
          <p:cNvCxnSpPr/>
          <p:nvPr/>
        </p:nvCxnSpPr>
        <p:spPr>
          <a:xfrm>
            <a:off x="2736000" y="864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57" name="TextBox 257"/>
          <p:cNvSpPr txBox="1"/>
          <p:nvPr/>
        </p:nvSpPr>
        <p:spPr>
          <a:xfrm>
            <a:off x="3276000" y="842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25/12/2003</a:t>
            </a:r>
          </a:p>
        </p:txBody>
      </p:sp>
      <p:sp>
        <p:nvSpPr>
          <p:cNvPr id="258" name="TextBox 258"/>
          <p:cNvSpPr txBox="1"/>
          <p:nvPr/>
        </p:nvSpPr>
        <p:spPr>
          <a:xfrm>
            <a:off x="4104000" y="84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59" name="TextBox 259"/>
          <p:cNvSpPr txBox="1"/>
          <p:nvPr/>
        </p:nvSpPr>
        <p:spPr>
          <a:xfrm>
            <a:off x="4536000" y="842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3.33</a:t>
            </a:r>
          </a:p>
        </p:txBody>
      </p:sp>
      <p:sp>
        <p:nvSpPr>
          <p:cNvPr id="260" name="TextBox 260"/>
          <p:cNvSpPr txBox="1"/>
          <p:nvPr/>
        </p:nvSpPr>
        <p:spPr>
          <a:xfrm>
            <a:off x="5040000" y="842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61" name="TextBox 261"/>
          <p:cNvSpPr txBox="1"/>
          <p:nvPr/>
        </p:nvSpPr>
        <p:spPr>
          <a:xfrm>
            <a:off x="5472000" y="842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</a:p>
        </p:txBody>
      </p:sp>
      <p:sp>
        <p:nvSpPr>
          <p:cNvPr id="262" name="TextBox 262"/>
          <p:cNvSpPr txBox="1"/>
          <p:nvPr/>
        </p:nvSpPr>
        <p:spPr>
          <a:xfrm>
            <a:off x="6264000" y="842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63" name="TextBox 263"/>
          <p:cNvSpPr txBox="1"/>
          <p:nvPr/>
        </p:nvSpPr>
        <p:spPr>
          <a:xfrm>
            <a:off x="360000" y="864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885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Thủy sản</a:t>
            </a:r>
          </a:p>
        </p:txBody>
      </p:sp>
      <p:sp>
        <p:nvSpPr>
          <p:cNvPr id="264" name="TextBox 264"/>
          <p:cNvSpPr txBox="1"/>
          <p:nvPr/>
        </p:nvSpPr>
        <p:spPr>
          <a:xfrm>
            <a:off x="360000" y="889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DH18NT</a:t>
            </a:r>
          </a:p>
        </p:txBody>
      </p:sp>
      <p:sp>
        <p:nvSpPr>
          <p:cNvPr id="265" name="TextBox 265"/>
          <p:cNvSpPr txBox="1"/>
          <p:nvPr/>
        </p:nvSpPr>
        <p:spPr>
          <a:xfrm>
            <a:off x="360000" y="914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66" name="TextBox 266"/>
          <p:cNvSpPr txBox="1"/>
          <p:nvPr/>
        </p:nvSpPr>
        <p:spPr>
          <a:xfrm>
            <a:off x="720000" y="914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18116066</a:t>
            </a:r>
          </a:p>
        </p:txBody>
      </p:sp>
      <p:sp>
        <p:nvSpPr>
          <p:cNvPr id="267" name="TextBox 267"/>
          <p:cNvSpPr txBox="1"/>
          <p:nvPr/>
        </p:nvSpPr>
        <p:spPr>
          <a:xfrm>
            <a:off x="1440000" y="914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Đỗ Trung</a:t>
            </a:r>
          </a:p>
        </p:txBody>
      </p:sp>
      <p:cxnSp>
        <p:nvCxnSpPr>
          <p:cNvPr id="267" name="Line 267"/>
          <p:cNvCxnSpPr/>
          <p:nvPr/>
        </p:nvCxnSpPr>
        <p:spPr>
          <a:xfrm>
            <a:off x="1440000" y="91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7" name="Line 267"/>
          <p:cNvCxnSpPr/>
          <p:nvPr/>
        </p:nvCxnSpPr>
        <p:spPr>
          <a:xfrm>
            <a:off x="1440000" y="914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7" name="Line 267"/>
          <p:cNvCxnSpPr/>
          <p:nvPr/>
        </p:nvCxnSpPr>
        <p:spPr>
          <a:xfrm>
            <a:off x="1440000" y="936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8" name="TextBox 268"/>
          <p:cNvSpPr txBox="1"/>
          <p:nvPr/>
        </p:nvSpPr>
        <p:spPr>
          <a:xfrm>
            <a:off x="2736000" y="914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</a:p>
        </p:txBody>
      </p:sp>
      <p:cxnSp>
        <p:nvCxnSpPr>
          <p:cNvPr id="268" name="Line 268"/>
          <p:cNvCxnSpPr/>
          <p:nvPr/>
        </p:nvCxnSpPr>
        <p:spPr>
          <a:xfrm>
            <a:off x="3276000" y="914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8" name="Line 268"/>
          <p:cNvCxnSpPr/>
          <p:nvPr/>
        </p:nvCxnSpPr>
        <p:spPr>
          <a:xfrm>
            <a:off x="2736000" y="914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8" name="Line 268"/>
          <p:cNvCxnSpPr/>
          <p:nvPr/>
        </p:nvCxnSpPr>
        <p:spPr>
          <a:xfrm>
            <a:off x="2736000" y="936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9" name="TextBox 269"/>
          <p:cNvSpPr txBox="1"/>
          <p:nvPr/>
        </p:nvSpPr>
        <p:spPr>
          <a:xfrm>
            <a:off x="3276000" y="914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08/02/2000</a:t>
            </a:r>
          </a:p>
        </p:txBody>
      </p:sp>
      <p:sp>
        <p:nvSpPr>
          <p:cNvPr id="270" name="TextBox 270"/>
          <p:cNvSpPr txBox="1"/>
          <p:nvPr/>
        </p:nvSpPr>
        <p:spPr>
          <a:xfrm>
            <a:off x="4104000" y="91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71" name="TextBox 271"/>
          <p:cNvSpPr txBox="1"/>
          <p:nvPr/>
        </p:nvSpPr>
        <p:spPr>
          <a:xfrm>
            <a:off x="4536000" y="914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2.50</a:t>
            </a:r>
          </a:p>
        </p:txBody>
      </p:sp>
      <p:sp>
        <p:nvSpPr>
          <p:cNvPr id="272" name="TextBox 272"/>
          <p:cNvSpPr txBox="1"/>
          <p:nvPr/>
        </p:nvSpPr>
        <p:spPr>
          <a:xfrm>
            <a:off x="5040000" y="914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273" name="TextBox 273"/>
          <p:cNvSpPr txBox="1"/>
          <p:nvPr/>
        </p:nvSpPr>
        <p:spPr>
          <a:xfrm>
            <a:off x="5472000" y="914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74" name="TextBox 274"/>
          <p:cNvSpPr txBox="1"/>
          <p:nvPr/>
        </p:nvSpPr>
        <p:spPr>
          <a:xfrm>
            <a:off x="6264000" y="914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75" name="TextBox 275"/>
          <p:cNvSpPr txBox="1"/>
          <p:nvPr/>
        </p:nvSpPr>
        <p:spPr>
          <a:xfrm>
            <a:off x="360000" y="936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DH19NY</a:t>
            </a:r>
          </a:p>
        </p:txBody>
      </p:sp>
      <p:sp>
        <p:nvSpPr>
          <p:cNvPr id="276" name="TextBox 276"/>
          <p:cNvSpPr txBox="1"/>
          <p:nvPr/>
        </p:nvSpPr>
        <p:spPr>
          <a:xfrm>
            <a:off x="360000" y="961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77" name="TextBox 277"/>
          <p:cNvSpPr txBox="1"/>
          <p:nvPr/>
        </p:nvSpPr>
        <p:spPr>
          <a:xfrm>
            <a:off x="720000" y="961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19116039</a:t>
            </a:r>
          </a:p>
        </p:txBody>
      </p:sp>
      <p:sp>
        <p:nvSpPr>
          <p:cNvPr id="278" name="TextBox 278"/>
          <p:cNvSpPr txBox="1"/>
          <p:nvPr/>
        </p:nvSpPr>
        <p:spPr>
          <a:xfrm>
            <a:off x="1440000" y="961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Thị Ngọc</a:t>
            </a:r>
          </a:p>
        </p:txBody>
      </p:sp>
      <p:cxnSp>
        <p:nvCxnSpPr>
          <p:cNvPr id="278" name="Line 278"/>
          <p:cNvCxnSpPr/>
          <p:nvPr/>
        </p:nvCxnSpPr>
        <p:spPr>
          <a:xfrm>
            <a:off x="1440000" y="96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8" name="Line 278"/>
          <p:cNvCxnSpPr/>
          <p:nvPr/>
        </p:nvCxnSpPr>
        <p:spPr>
          <a:xfrm>
            <a:off x="1440000" y="96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8" name="Line 278"/>
          <p:cNvCxnSpPr/>
          <p:nvPr/>
        </p:nvCxnSpPr>
        <p:spPr>
          <a:xfrm>
            <a:off x="1440000" y="982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79" name="TextBox 279"/>
          <p:cNvSpPr txBox="1"/>
          <p:nvPr/>
        </p:nvSpPr>
        <p:spPr>
          <a:xfrm>
            <a:off x="2736000" y="961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</a:p>
        </p:txBody>
      </p:sp>
      <p:cxnSp>
        <p:nvCxnSpPr>
          <p:cNvPr id="279" name="Line 279"/>
          <p:cNvCxnSpPr/>
          <p:nvPr/>
        </p:nvCxnSpPr>
        <p:spPr>
          <a:xfrm>
            <a:off x="3276000" y="961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9" name="Line 279"/>
          <p:cNvCxnSpPr/>
          <p:nvPr/>
        </p:nvCxnSpPr>
        <p:spPr>
          <a:xfrm>
            <a:off x="2736000" y="96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79" name="Line 279"/>
          <p:cNvCxnSpPr/>
          <p:nvPr/>
        </p:nvCxnSpPr>
        <p:spPr>
          <a:xfrm>
            <a:off x="2736000" y="982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80" name="TextBox 280"/>
          <p:cNvSpPr txBox="1"/>
          <p:nvPr/>
        </p:nvSpPr>
        <p:spPr>
          <a:xfrm>
            <a:off x="3276000" y="961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16/05/2001</a:t>
            </a:r>
          </a:p>
        </p:txBody>
      </p:sp>
      <p:sp>
        <p:nvSpPr>
          <p:cNvPr id="281" name="TextBox 281"/>
          <p:cNvSpPr txBox="1"/>
          <p:nvPr/>
        </p:nvSpPr>
        <p:spPr>
          <a:xfrm>
            <a:off x="4104000" y="96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82" name="TextBox 282"/>
          <p:cNvSpPr txBox="1"/>
          <p:nvPr/>
        </p:nvSpPr>
        <p:spPr>
          <a:xfrm>
            <a:off x="4536000" y="961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2.25</a:t>
            </a:r>
          </a:p>
        </p:txBody>
      </p:sp>
      <p:sp>
        <p:nvSpPr>
          <p:cNvPr id="283" name="TextBox 283"/>
          <p:cNvSpPr txBox="1"/>
          <p:nvPr/>
        </p:nvSpPr>
        <p:spPr>
          <a:xfrm>
            <a:off x="5040000" y="961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</a:p>
        </p:txBody>
      </p:sp>
      <p:sp>
        <p:nvSpPr>
          <p:cNvPr id="284" name="TextBox 284"/>
          <p:cNvSpPr txBox="1"/>
          <p:nvPr/>
        </p:nvSpPr>
        <p:spPr>
          <a:xfrm>
            <a:off x="5472000" y="961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Trung bình</a:t>
            </a:r>
          </a:p>
        </p:txBody>
      </p:sp>
      <p:sp>
        <p:nvSpPr>
          <p:cNvPr id="285" name="TextBox 285"/>
          <p:cNvSpPr txBox="1"/>
          <p:nvPr/>
        </p:nvSpPr>
        <p:spPr>
          <a:xfrm>
            <a:off x="6264000" y="961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86" name="TextBox 286"/>
          <p:cNvSpPr txBox="1"/>
          <p:nvPr/>
        </p:nvSpPr>
        <p:spPr>
          <a:xfrm>
            <a:off x="360000" y="9828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DH20CT</a:t>
            </a:r>
          </a:p>
        </p:txBody>
      </p:sp>
      <p:sp>
        <p:nvSpPr>
          <p:cNvPr id="287" name="TextBox 287"/>
          <p:cNvSpPr txBox="1"/>
          <p:nvPr/>
        </p:nvSpPr>
        <p:spPr>
          <a:xfrm>
            <a:off x="360000" y="10080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88" name="TextBox 288"/>
          <p:cNvSpPr txBox="1"/>
          <p:nvPr/>
        </p:nvSpPr>
        <p:spPr>
          <a:xfrm>
            <a:off x="720000" y="10080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20117078</a:t>
            </a:r>
          </a:p>
        </p:txBody>
      </p:sp>
      <p:sp>
        <p:nvSpPr>
          <p:cNvPr id="289" name="TextBox 289"/>
          <p:cNvSpPr txBox="1"/>
          <p:nvPr/>
        </p:nvSpPr>
        <p:spPr>
          <a:xfrm>
            <a:off x="1440000" y="10080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Võ Thị Bé</a:t>
            </a:r>
          </a:p>
        </p:txBody>
      </p:sp>
      <p:cxnSp>
        <p:nvCxnSpPr>
          <p:cNvPr id="289" name="Line 289"/>
          <p:cNvCxnSpPr/>
          <p:nvPr/>
        </p:nvCxnSpPr>
        <p:spPr>
          <a:xfrm>
            <a:off x="1440000" y="100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9" name="Line 289"/>
          <p:cNvCxnSpPr/>
          <p:nvPr/>
        </p:nvCxnSpPr>
        <p:spPr>
          <a:xfrm>
            <a:off x="1440000" y="1008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89" name="Line 289"/>
          <p:cNvCxnSpPr/>
          <p:nvPr/>
        </p:nvCxnSpPr>
        <p:spPr>
          <a:xfrm>
            <a:off x="1440000" y="102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90" name="TextBox 290"/>
          <p:cNvSpPr txBox="1"/>
          <p:nvPr/>
        </p:nvSpPr>
        <p:spPr>
          <a:xfrm>
            <a:off x="2736000" y="10080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</a:p>
        </p:txBody>
      </p:sp>
      <p:cxnSp>
        <p:nvCxnSpPr>
          <p:cNvPr id="290" name="Line 290"/>
          <p:cNvCxnSpPr/>
          <p:nvPr/>
        </p:nvCxnSpPr>
        <p:spPr>
          <a:xfrm>
            <a:off x="3276000" y="10080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0" name="Line 290"/>
          <p:cNvCxnSpPr/>
          <p:nvPr/>
        </p:nvCxnSpPr>
        <p:spPr>
          <a:xfrm>
            <a:off x="2736000" y="1008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0" name="Line 290"/>
          <p:cNvCxnSpPr/>
          <p:nvPr/>
        </p:nvCxnSpPr>
        <p:spPr>
          <a:xfrm>
            <a:off x="2736000" y="102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91" name="TextBox 291"/>
          <p:cNvSpPr txBox="1"/>
          <p:nvPr/>
        </p:nvSpPr>
        <p:spPr>
          <a:xfrm>
            <a:off x="3276000" y="10080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25/01/2002</a:t>
            </a:r>
          </a:p>
        </p:txBody>
      </p:sp>
      <p:sp>
        <p:nvSpPr>
          <p:cNvPr id="292" name="TextBox 292"/>
          <p:cNvSpPr txBox="1"/>
          <p:nvPr/>
        </p:nvSpPr>
        <p:spPr>
          <a:xfrm>
            <a:off x="4104000" y="100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293" name="TextBox 293"/>
          <p:cNvSpPr txBox="1"/>
          <p:nvPr/>
        </p:nvSpPr>
        <p:spPr>
          <a:xfrm>
            <a:off x="4536000" y="10080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2.63</a:t>
            </a:r>
          </a:p>
        </p:txBody>
      </p:sp>
      <p:sp>
        <p:nvSpPr>
          <p:cNvPr id="294" name="TextBox 294"/>
          <p:cNvSpPr txBox="1"/>
          <p:nvPr/>
        </p:nvSpPr>
        <p:spPr>
          <a:xfrm>
            <a:off x="5040000" y="10080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295" name="TextBox 295"/>
          <p:cNvSpPr txBox="1"/>
          <p:nvPr/>
        </p:nvSpPr>
        <p:spPr>
          <a:xfrm>
            <a:off x="5472000" y="10080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96" name="TextBox 296"/>
          <p:cNvSpPr txBox="1"/>
          <p:nvPr/>
        </p:nvSpPr>
        <p:spPr>
          <a:xfrm>
            <a:off x="6264000" y="10080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97" name="TextBox 297"/>
          <p:cNvSpPr txBox="1"/>
          <p:nvPr/>
        </p:nvSpPr>
        <p:spPr>
          <a:xfrm>
            <a:off x="360000" y="1029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98" name="TextBox 298"/>
          <p:cNvSpPr txBox="1"/>
          <p:nvPr/>
        </p:nvSpPr>
        <p:spPr>
          <a:xfrm>
            <a:off x="720000" y="1029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20117110</a:t>
            </a:r>
          </a:p>
        </p:txBody>
      </p:sp>
      <p:sp>
        <p:nvSpPr>
          <p:cNvPr id="299" name="TextBox 299"/>
          <p:cNvSpPr txBox="1"/>
          <p:nvPr/>
        </p:nvSpPr>
        <p:spPr>
          <a:xfrm>
            <a:off x="1440000" y="10296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Ngô Nhã</a:t>
            </a:r>
          </a:p>
        </p:txBody>
      </p:sp>
      <p:cxnSp>
        <p:nvCxnSpPr>
          <p:cNvPr id="299" name="Line 299"/>
          <p:cNvCxnSpPr/>
          <p:nvPr/>
        </p:nvCxnSpPr>
        <p:spPr>
          <a:xfrm>
            <a:off x="1440000" y="102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9" name="Line 299"/>
          <p:cNvCxnSpPr/>
          <p:nvPr/>
        </p:nvCxnSpPr>
        <p:spPr>
          <a:xfrm>
            <a:off x="1440000" y="10296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99" name="Line 299"/>
          <p:cNvCxnSpPr/>
          <p:nvPr/>
        </p:nvCxnSpPr>
        <p:spPr>
          <a:xfrm>
            <a:off x="1440000" y="1051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00" name="TextBox 300"/>
          <p:cNvSpPr txBox="1"/>
          <p:nvPr/>
        </p:nvSpPr>
        <p:spPr>
          <a:xfrm>
            <a:off x="2736000" y="10296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</a:p>
        </p:txBody>
      </p:sp>
      <p:cxnSp>
        <p:nvCxnSpPr>
          <p:cNvPr id="300" name="Line 300"/>
          <p:cNvCxnSpPr/>
          <p:nvPr/>
        </p:nvCxnSpPr>
        <p:spPr>
          <a:xfrm>
            <a:off x="3276000" y="10296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0" name="Line 300"/>
          <p:cNvCxnSpPr/>
          <p:nvPr/>
        </p:nvCxnSpPr>
        <p:spPr>
          <a:xfrm>
            <a:off x="2736000" y="10296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300" name="Line 300"/>
          <p:cNvCxnSpPr/>
          <p:nvPr/>
        </p:nvCxnSpPr>
        <p:spPr>
          <a:xfrm>
            <a:off x="2736000" y="1051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301" name="TextBox 301"/>
          <p:cNvSpPr txBox="1"/>
          <p:nvPr/>
        </p:nvSpPr>
        <p:spPr>
          <a:xfrm>
            <a:off x="3276000" y="1029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28/05/2002</a:t>
            </a:r>
          </a:p>
        </p:txBody>
      </p:sp>
      <p:sp>
        <p:nvSpPr>
          <p:cNvPr id="302" name="TextBox 302"/>
          <p:cNvSpPr txBox="1"/>
          <p:nvPr/>
        </p:nvSpPr>
        <p:spPr>
          <a:xfrm>
            <a:off x="4104000" y="102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</a:p>
        </p:txBody>
      </p:sp>
      <p:sp>
        <p:nvSpPr>
          <p:cNvPr id="303" name="TextBox 303"/>
          <p:cNvSpPr txBox="1"/>
          <p:nvPr/>
        </p:nvSpPr>
        <p:spPr>
          <a:xfrm>
            <a:off x="4536000" y="1029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2.96</a:t>
            </a:r>
          </a:p>
        </p:txBody>
      </p:sp>
      <p:sp>
        <p:nvSpPr>
          <p:cNvPr id="304" name="TextBox 304"/>
          <p:cNvSpPr txBox="1"/>
          <p:nvPr/>
        </p:nvSpPr>
        <p:spPr>
          <a:xfrm>
            <a:off x="5040000" y="1029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159</a:t>
            </a:r>
          </a:p>
        </p:txBody>
      </p:sp>
      <p:sp>
        <p:nvSpPr>
          <p:cNvPr id="305" name="TextBox 305"/>
          <p:cNvSpPr txBox="1"/>
          <p:nvPr/>
        </p:nvSpPr>
        <p:spPr>
          <a:xfrm>
            <a:off x="5472000" y="1029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06" name="TextBox 306"/>
          <p:cNvSpPr txBox="1"/>
          <p:nvPr/>
        </p:nvSpPr>
        <p:spPr>
          <a:xfrm>
            <a:off x="6264000" y="1029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60000" y="216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STT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720000" y="216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Mã SV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440000" y="216000"/>
            <a:ext cx="183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 và tên SV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276000" y="216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 sinh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104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Phái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536000" y="216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ĐTB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5040000" y="216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TC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5472000" y="216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Xếp loại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6264000" y="216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 vào sổ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360000" y="432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DH20KS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360000" y="684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720000" y="684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20116247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440000" y="684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Huỳnh Thanh</a:t>
            </a:r>
          </a:p>
        </p:txBody>
      </p:sp>
      <p:cxnSp>
        <p:nvCxnSpPr>
          <p:cNvPr id="14" name="Line 14"/>
          <p:cNvCxnSpPr/>
          <p:nvPr/>
        </p:nvCxnSpPr>
        <p:spPr>
          <a:xfrm>
            <a:off x="1440000" y="6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1440000" y="684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4" name="Line 14"/>
          <p:cNvCxnSpPr/>
          <p:nvPr/>
        </p:nvCxnSpPr>
        <p:spPr>
          <a:xfrm>
            <a:off x="1440000" y="900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5" name="TextBox 15"/>
          <p:cNvSpPr txBox="1"/>
          <p:nvPr/>
        </p:nvSpPr>
        <p:spPr>
          <a:xfrm>
            <a:off x="2736000" y="684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</a:p>
        </p:txBody>
      </p:sp>
      <p:cxnSp>
        <p:nvCxnSpPr>
          <p:cNvPr id="15" name="Line 15"/>
          <p:cNvCxnSpPr/>
          <p:nvPr/>
        </p:nvCxnSpPr>
        <p:spPr>
          <a:xfrm>
            <a:off x="3276000" y="684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" name="Line 15"/>
          <p:cNvCxnSpPr/>
          <p:nvPr/>
        </p:nvCxnSpPr>
        <p:spPr>
          <a:xfrm>
            <a:off x="2736000" y="684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15" name="Line 15"/>
          <p:cNvCxnSpPr/>
          <p:nvPr/>
        </p:nvCxnSpPr>
        <p:spPr>
          <a:xfrm>
            <a:off x="2736000" y="900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16" name="TextBox 16"/>
          <p:cNvSpPr txBox="1"/>
          <p:nvPr/>
        </p:nvSpPr>
        <p:spPr>
          <a:xfrm>
            <a:off x="3276000" y="684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18/06/2002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104000" y="6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4536000" y="684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2.51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5040000" y="684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5472000" y="684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6264000" y="684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360000" y="900000"/>
            <a:ext cx="6660000" cy="252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non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b="1" dirty="0" smtClean="0">
                <a:solidFill>
                  <a:srgbClr val="0000C4"/>
                </a:solidFill>
                <a:latin typeface="Times New Roman" pitchFamily="18" charset="0"/>
                <a:cs typeface="Times New Roman" pitchFamily="18" charset="0"/>
              </a:rPr>
              <a:t>DH20NT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360000" y="1152000"/>
            <a:ext cx="36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720000" y="1152000"/>
            <a:ext cx="720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20116243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440000" y="1152000"/>
            <a:ext cx="1296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 Thanh</a:t>
            </a:r>
          </a:p>
        </p:txBody>
      </p:sp>
      <p:cxnSp>
        <p:nvCxnSpPr>
          <p:cNvPr id="25" name="Line 25"/>
          <p:cNvCxnSpPr/>
          <p:nvPr/>
        </p:nvCxnSpPr>
        <p:spPr>
          <a:xfrm>
            <a:off x="1440000" y="11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1440000" y="1152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5" name="Line 25"/>
          <p:cNvCxnSpPr/>
          <p:nvPr/>
        </p:nvCxnSpPr>
        <p:spPr>
          <a:xfrm>
            <a:off x="1440000" y="1368000"/>
            <a:ext cx="1296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6" name="TextBox 26"/>
          <p:cNvSpPr txBox="1"/>
          <p:nvPr/>
        </p:nvSpPr>
        <p:spPr>
          <a:xfrm>
            <a:off x="2736000" y="1152000"/>
            <a:ext cx="540000" cy="21600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square" rtlCol="0" anchor="ctr" anchorCtr="0">
            <a:noAutofit/>
          </a:bodyPr>
          <a:lstStyle/>
          <a:p>
            <a:pPr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</a:p>
        </p:txBody>
      </p:sp>
      <p:cxnSp>
        <p:nvCxnSpPr>
          <p:cNvPr id="26" name="Line 26"/>
          <p:cNvCxnSpPr/>
          <p:nvPr/>
        </p:nvCxnSpPr>
        <p:spPr>
          <a:xfrm>
            <a:off x="3276000" y="1152000"/>
            <a:ext cx="0" cy="21600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" name="Line 26"/>
          <p:cNvCxnSpPr/>
          <p:nvPr/>
        </p:nvCxnSpPr>
        <p:spPr>
          <a:xfrm>
            <a:off x="2736000" y="1152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cxnSp>
        <p:nvCxnSpPr>
          <p:cNvPr id="26" name="Line 26"/>
          <p:cNvCxnSpPr/>
          <p:nvPr/>
        </p:nvCxnSpPr>
        <p:spPr>
          <a:xfrm>
            <a:off x="2736000" y="1368000"/>
            <a:ext cx="540000" cy="0"/>
          </a:xfrm>
          <a:prstGeom prst="line">
            <a:avLst/>
          </a:prstGeom>
          <a:ln w="4572">
            <a:solidFill>
              <a:srgbClr val="000000"/>
            </a:solidFill>
            <a:prstDash val="solid"/>
          </a:ln>
        </p:spPr>
      </p:cxnSp>
      <p:sp>
        <p:nvSpPr>
          <p:cNvPr id="27" name="TextBox 27"/>
          <p:cNvSpPr txBox="1"/>
          <p:nvPr/>
        </p:nvSpPr>
        <p:spPr>
          <a:xfrm>
            <a:off x="3276000" y="1152000"/>
            <a:ext cx="828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23/05/2002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104000" y="11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536000" y="1152000"/>
            <a:ext cx="504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2.90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040000" y="1152000"/>
            <a:ext cx="43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158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472000" y="1152000"/>
            <a:ext cx="792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6264000" y="1152000"/>
            <a:ext cx="756000" cy="216000"/>
          </a:xfrm>
          <a:prstGeom prst="rect">
            <a:avLst/>
          </a:prstGeom>
          <a:solidFill>
            <a:srgbClr val="FFFFFF">
              <a:alpha val="0"/>
            </a:srgbClr>
          </a:solidFill>
          <a:ln w="4572">
            <a:solidFill>
              <a:srgbClr val="000000"/>
            </a:solidFill>
            <a:prstDash val="solid"/>
            <a:miter lim="800000"/>
          </a:ln>
        </p:spPr>
        <p:txBody>
          <a:bodyPr lIns="9144" tIns="0" rIns="9144" bIns="0" wrap="squar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984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5040000" y="1620000"/>
            <a:ext cx="1800000" cy="185040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lIns="9144" tIns="0" rIns="9144" bIns="0" wrap="none" rtlCol="0" anchor="ctr" anchorCtr="0">
            <a:noAutofit/>
          </a:bodyPr>
          <a:lstStyle/>
          <a:p>
            <a:pPr algn="ctr">
              <a:lnSpc>
                <a:spcPct val="94000"/>
              </a:lnSpc>
            </a:pPr>
            <a:r>
              <a:rPr lang="en-US" sz="118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HIỆU TRƯỞNG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PresentationFormat>On-screen Show (4:3)</PresentationFormat>
  <TotalTime>0</TotalTime>
  <Words>0</Words>
  <Paragraphs>0</Paragraph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Stimulsoft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Stimulsoft Reports</dc:creator>
  <cp:keywords/>
  <dc:description/>
  <cp:lastModifiedBy>Stimulsoft Reports</cp:lastModifiedBy>
  <cp:revision>1</cp:revision>
  <dcterms:created xsi:type="dcterms:W3CDTF">2025-05-13T14:57:32Z</dcterms:created>
  <dcterms:modified xsi:type="dcterms:W3CDTF">2025-05-13T14:57:32Z</dcterms:modified>
</cp:coreProperties>
</file>